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57" r:id="rId4"/>
    <p:sldId id="258" r:id="rId5"/>
    <p:sldId id="264" r:id="rId6"/>
    <p:sldId id="265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E3F8"/>
    <a:srgbClr val="6699FF"/>
    <a:srgbClr val="94E494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1A17C01-D0C6-419F-B777-7A19949D540B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97A4D96-E503-4CF4-91E8-A734E3B0C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185A1-0814-4E6F-892D-9BE92F428DF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EBBA3-0B08-46F0-A69C-E2C5ACFD9698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03D38-313E-423A-92E5-2362732B9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9E8B5-6875-4267-B088-F087FF579BB6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FE9C5-EF5C-4195-9AF2-F3B00D8F9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F2F9C-B59E-4324-B813-2FAD807FE644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350D3-F36C-4433-9F31-846131C8B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93A02-90F3-42ED-A83C-841F70608F73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DACFF-590B-4600-97AB-B12D0B0DA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F3D3D-4E38-4CAE-A11A-CC73E689C15A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B3FBC-DA82-4F72-9B8B-60E15D317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6EFBE-A083-43FF-8810-BFADDF933901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C1278-45D7-41E4-8054-0C8D3D0E5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67C90-B859-4C2F-9430-F17AACC994F5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434A8-5CC5-4034-B911-2B1C98CDB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5A12C-C363-49C6-8502-1C62600E58BB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06C98-25DD-4FD0-946E-A584FBA2E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619DD-4ABC-470B-AFC4-634D99AD58A5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91D1C-B783-4FA0-B86D-180CC9E81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155A0-E30E-4E0A-8802-BF110CBADC7B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4711A-5933-4D8B-B810-2F9DB99F2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3DC86-079E-419C-A612-F7FC7E944B65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34B21-EB03-4CEC-83F3-3ED213A10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E3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6E4881-BC7C-4F8F-A3B0-7E3EDA3F37C4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719037-2E07-4695-A321-6DEEBACF3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300" dirty="0" smtClean="0"/>
              <a:t>Wellness in Retail Proposal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Middle Tennessee Medical Center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Charity N. Blair &amp; Amanda D. </a:t>
            </a:r>
            <a:r>
              <a:rPr lang="en-US" dirty="0" err="1" smtClean="0"/>
              <a:t>Adcox</a:t>
            </a:r>
            <a:r>
              <a:rPr lang="en-US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June 29, 2012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Resources and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smtClean="0"/>
              <a:t>A large 2’x 4’poster will cost: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Approximately $25.00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Laminating Handouts for display will cost: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Approximately $10.00 for 10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Props for laminated handouts will cost: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Already in stock for use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Copied handouts will cost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Approximately $40.00 for a case of 15,000 sheets</a:t>
            </a:r>
          </a:p>
          <a:p>
            <a:pPr>
              <a:lnSpc>
                <a:spcPct val="80000"/>
              </a:lnSpc>
            </a:pPr>
            <a:r>
              <a:rPr lang="en-US" sz="3000" b="1" smtClean="0"/>
              <a:t>Total Cost: $75.00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endParaRPr lang="en-US" sz="260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3000" smtClean="0"/>
              <a:t>Buildasign.com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3000" smtClean="0"/>
              <a:t>Officedepot.com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Hospital Background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286 bed facility</a:t>
            </a:r>
          </a:p>
          <a:p>
            <a:r>
              <a:rPr lang="en-US" smtClean="0"/>
              <a:t>Average daily census is 170-180</a:t>
            </a:r>
          </a:p>
          <a:p>
            <a:r>
              <a:rPr lang="en-US" smtClean="0"/>
              <a:t>Offers retail, catering, and patient meals</a:t>
            </a:r>
          </a:p>
          <a:p>
            <a:r>
              <a:rPr lang="en-US" smtClean="0"/>
              <a:t>Recently switched from Sodexo to Touchpoint Food Service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Needs Assessment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smtClean="0"/>
              <a:t>Current Efforts Continued</a:t>
            </a:r>
          </a:p>
          <a:p>
            <a:pPr lvl="1">
              <a:lnSpc>
                <a:spcPct val="90000"/>
              </a:lnSpc>
            </a:pPr>
            <a:r>
              <a:rPr lang="en-US" sz="2600" u="sng" smtClean="0"/>
              <a:t>“Flexitarian” menu development</a:t>
            </a:r>
            <a:r>
              <a:rPr lang="en-US" sz="2600" smtClean="0"/>
              <a:t>. This offers entrees that are healthier versions of regular entrees. It appeals to all types customers. </a:t>
            </a:r>
          </a:p>
          <a:p>
            <a:pPr lvl="2">
              <a:lnSpc>
                <a:spcPct val="90000"/>
              </a:lnSpc>
            </a:pPr>
            <a:r>
              <a:rPr lang="en-US" sz="2200" smtClean="0"/>
              <a:t>Stuffed green peppers are made with turkey rather than beef. </a:t>
            </a:r>
          </a:p>
          <a:p>
            <a:pPr lvl="2">
              <a:lnSpc>
                <a:spcPct val="90000"/>
              </a:lnSpc>
            </a:pPr>
            <a:r>
              <a:rPr lang="en-US" sz="2200" smtClean="0"/>
              <a:t>Turkey burgers are offered at the “grill station,” and vegetable primavera is now a specialty pasta made. </a:t>
            </a:r>
          </a:p>
          <a:p>
            <a:pPr lvl="2">
              <a:lnSpc>
                <a:spcPct val="90000"/>
              </a:lnSpc>
            </a:pPr>
            <a:r>
              <a:rPr lang="en-US" sz="2200" smtClean="0"/>
              <a:t>Offers a fresh salad and deli bar</a:t>
            </a:r>
          </a:p>
          <a:p>
            <a:pPr lvl="2">
              <a:lnSpc>
                <a:spcPct val="90000"/>
              </a:lnSpc>
            </a:pPr>
            <a:r>
              <a:rPr lang="en-US" sz="2200" smtClean="0"/>
              <a:t>Fruit is strategically placed in order to capture customers attention before getting to the dessert section. </a:t>
            </a:r>
          </a:p>
          <a:p>
            <a:pPr lvl="2">
              <a:lnSpc>
                <a:spcPct val="90000"/>
              </a:lnSpc>
              <a:buFont typeface="Arial" charset="0"/>
              <a:buNone/>
            </a:pPr>
            <a:r>
              <a:rPr lang="en-US" sz="2200" smtClean="0">
                <a:solidFill>
                  <a:srgbClr val="C00000"/>
                </a:solidFill>
              </a:rPr>
              <a:t>SHOW PICTURES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Needs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smtClean="0"/>
              <a:t>Current Efforts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Sweet potato fries are a newly offered item and are also </a:t>
            </a:r>
            <a:r>
              <a:rPr lang="en-US" sz="2600" i="1" smtClean="0"/>
              <a:t>baked</a:t>
            </a:r>
            <a:r>
              <a:rPr lang="en-US" sz="2600" smtClean="0"/>
              <a:t> instead of </a:t>
            </a:r>
            <a:r>
              <a:rPr lang="en-US" sz="2600" i="1" smtClean="0"/>
              <a:t>fried</a:t>
            </a:r>
            <a:r>
              <a:rPr lang="en-US" sz="2600" smtClean="0"/>
              <a:t>. 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The baked potato chips are placed on the top shelf to catch the customers attention before the regular potato chips.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Menu displays are at each station for easy ordering for customers. 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A plan to display menu items and calorie content on TV screens is in process. 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2600" smtClean="0">
                <a:solidFill>
                  <a:srgbClr val="C00000"/>
                </a:solidFill>
              </a:rPr>
              <a:t>SHOW PICTURES </a:t>
            </a:r>
          </a:p>
          <a:p>
            <a:pPr lvl="1">
              <a:lnSpc>
                <a:spcPct val="80000"/>
              </a:lnSpc>
            </a:pPr>
            <a:endParaRPr lang="en-US" sz="2600" smtClean="0"/>
          </a:p>
          <a:p>
            <a:pPr lvl="1">
              <a:lnSpc>
                <a:spcPct val="80000"/>
              </a:lnSpc>
            </a:pPr>
            <a:endParaRPr lang="en-US" sz="2600" smtClean="0"/>
          </a:p>
          <a:p>
            <a:pPr lvl="1">
              <a:lnSpc>
                <a:spcPct val="80000"/>
              </a:lnSpc>
            </a:pPr>
            <a:endParaRPr lang="en-US" sz="26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Needs Assessment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Current efforts</a:t>
            </a:r>
          </a:p>
          <a:p>
            <a:pPr lvl="1"/>
            <a:r>
              <a:rPr lang="en-US" smtClean="0"/>
              <a:t>To-go salads and sandwiches with a Dasani® water stand next to it</a:t>
            </a:r>
          </a:p>
          <a:p>
            <a:pPr lvl="1"/>
            <a:r>
              <a:rPr lang="en-US" smtClean="0"/>
              <a:t>Replaced candy section with healthier sweet options, such as dried fruit and yogurt-coated pretzels and nuts</a:t>
            </a:r>
          </a:p>
          <a:p>
            <a:pPr lvl="1"/>
            <a:r>
              <a:rPr lang="en-US" smtClean="0"/>
              <a:t>Baked chips are displayed at each check-out above regular chips</a:t>
            </a:r>
          </a:p>
          <a:p>
            <a:pPr lvl="1"/>
            <a:r>
              <a:rPr lang="en-US" smtClean="0"/>
              <a:t>Diet Coke and Water displayed at check-out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Necessary Improvements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Adding photos of menu items next to the menus displayed on the wall to add visual appeal of items such as salad, pasta, and sandwiches</a:t>
            </a:r>
          </a:p>
          <a:p>
            <a:pPr>
              <a:lnSpc>
                <a:spcPct val="90000"/>
              </a:lnSpc>
            </a:pPr>
            <a:r>
              <a:rPr lang="en-US" smtClean="0"/>
              <a:t>Replacing the second row of chips on stand with baked chips so that the top rows feature all baked options</a:t>
            </a:r>
          </a:p>
          <a:p>
            <a:pPr>
              <a:lnSpc>
                <a:spcPct val="90000"/>
              </a:lnSpc>
            </a:pPr>
            <a:r>
              <a:rPr lang="en-US" smtClean="0"/>
              <a:t>Adding Mrs. Dash shakers on tables in dining area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Wellness Proposal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en-US" sz="3000" smtClean="0"/>
          </a:p>
          <a:p>
            <a:pPr>
              <a:lnSpc>
                <a:spcPct val="80000"/>
              </a:lnSpc>
            </a:pPr>
            <a:r>
              <a:rPr lang="en-US" sz="3000" smtClean="0"/>
              <a:t>Improve display featuring local food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Increase customer awareness of local food and its importance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Add to visual appeal of the display</a:t>
            </a:r>
          </a:p>
          <a:p>
            <a:pPr lvl="1">
              <a:lnSpc>
                <a:spcPct val="80000"/>
              </a:lnSpc>
            </a:pPr>
            <a:r>
              <a:rPr lang="en-US" sz="2600" smtClean="0">
                <a:solidFill>
                  <a:srgbClr val="FF0000"/>
                </a:solidFill>
              </a:rPr>
              <a:t>SHOW PICTURE of current display HERE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 Propose…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poster informing customers of why buying and cooking with locally grown produce is beneficial. </a:t>
            </a:r>
          </a:p>
          <a:p>
            <a:r>
              <a:rPr lang="en-US" smtClean="0"/>
              <a:t>Providing customers with handouts to take home with them to read. </a:t>
            </a:r>
          </a:p>
          <a:p>
            <a:r>
              <a:rPr lang="en-US" smtClean="0"/>
              <a:t>Prop up laminated handouts like entrée menus are displayed for aided visual appeal.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E4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2" name="Picture 12" descr="MP900422826[1]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838200" y="533400"/>
            <a:ext cx="7543800" cy="576421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>
                <a:latin typeface="Britannic Bold" pitchFamily="34" charset="0"/>
              </a:rPr>
              <a:t>We Buy Local!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ctr">
              <a:lnSpc>
                <a:spcPct val="90000"/>
              </a:lnSpc>
              <a:buFont typeface="Arial" charset="0"/>
              <a:buNone/>
            </a:pPr>
            <a:r>
              <a:rPr lang="en-US" smtClean="0">
                <a:latin typeface="Britannic Bold" pitchFamily="34" charset="0"/>
              </a:rPr>
              <a:t>Here’s Why:</a:t>
            </a: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r>
              <a:rPr lang="en-US" sz="2200" smtClean="0"/>
              <a:t>	</a:t>
            </a:r>
            <a:r>
              <a:rPr lang="en-US" sz="2000" smtClean="0">
                <a:latin typeface="Californian FB" pitchFamily="18" charset="0"/>
              </a:rPr>
              <a:t>Increases “environmentally friendly” efforts</a:t>
            </a: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endParaRPr lang="en-US" sz="2000" smtClean="0">
              <a:latin typeface="Californian FB" pitchFamily="18" charset="0"/>
            </a:endParaRP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r>
              <a:rPr lang="en-US" sz="2000" smtClean="0">
                <a:latin typeface="Californian FB" pitchFamily="18" charset="0"/>
              </a:rPr>
              <a:t>	Local produce is more nutrient dense</a:t>
            </a: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endParaRPr lang="en-US" sz="2000" smtClean="0">
              <a:latin typeface="Californian FB" pitchFamily="18" charset="0"/>
            </a:endParaRP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r>
              <a:rPr lang="en-US" sz="2000" smtClean="0">
                <a:latin typeface="Californian FB" pitchFamily="18" charset="0"/>
              </a:rPr>
              <a:t>	Buying local supports farmers in the local food movement </a:t>
            </a: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endParaRPr lang="en-US" sz="2000" smtClean="0">
              <a:latin typeface="Californian FB" pitchFamily="18" charset="0"/>
            </a:endParaRP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r>
              <a:rPr lang="en-US" sz="2000" smtClean="0">
                <a:latin typeface="Californian FB" pitchFamily="18" charset="0"/>
              </a:rPr>
              <a:t>	In-season produce tastes better</a:t>
            </a: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endParaRPr lang="en-US" sz="2000" smtClean="0">
              <a:latin typeface="Californian FB" pitchFamily="18" charset="0"/>
            </a:endParaRP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r>
              <a:rPr lang="en-US" sz="2000" smtClean="0">
                <a:latin typeface="Californian FB" pitchFamily="18" charset="0"/>
              </a:rPr>
              <a:t>	Our produce is grown organically with no chemicals</a:t>
            </a:r>
          </a:p>
          <a:p>
            <a:pPr marL="514350" indent="-514350" algn="ctr">
              <a:lnSpc>
                <a:spcPct val="90000"/>
              </a:lnSpc>
            </a:pPr>
            <a:endParaRPr lang="en-US" sz="3000" smtClean="0">
              <a:latin typeface="Californian FB" pitchFamily="18" charset="0"/>
            </a:endParaRPr>
          </a:p>
        </p:txBody>
      </p:sp>
      <p:pic>
        <p:nvPicPr>
          <p:cNvPr id="20484" name="Picture 4" descr="MC900250839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76400" y="2057400"/>
            <a:ext cx="304800" cy="231775"/>
          </a:xfrm>
          <a:prstGeom prst="rect">
            <a:avLst/>
          </a:prstGeom>
          <a:noFill/>
        </p:spPr>
      </p:pic>
      <p:pic>
        <p:nvPicPr>
          <p:cNvPr id="20485" name="Picture 5" descr="MC900250839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76400" y="2743200"/>
            <a:ext cx="304800" cy="230188"/>
          </a:xfrm>
          <a:prstGeom prst="rect">
            <a:avLst/>
          </a:prstGeom>
          <a:noFill/>
        </p:spPr>
      </p:pic>
      <p:pic>
        <p:nvPicPr>
          <p:cNvPr id="20486" name="Picture 6" descr="MC900250839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76400" y="4341813"/>
            <a:ext cx="304800" cy="230187"/>
          </a:xfrm>
          <a:prstGeom prst="rect">
            <a:avLst/>
          </a:prstGeom>
          <a:noFill/>
        </p:spPr>
      </p:pic>
      <p:pic>
        <p:nvPicPr>
          <p:cNvPr id="20487" name="Picture 7" descr="MC900250839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76400" y="3352800"/>
            <a:ext cx="304800" cy="230188"/>
          </a:xfrm>
          <a:prstGeom prst="rect">
            <a:avLst/>
          </a:prstGeom>
          <a:noFill/>
        </p:spPr>
      </p:pic>
      <p:pic>
        <p:nvPicPr>
          <p:cNvPr id="20493" name="Picture 13" descr="MC900022465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488" name="Picture 8" descr="MC900250839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76400" y="5029200"/>
            <a:ext cx="304800" cy="230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446</Words>
  <Application>Microsoft Office PowerPoint</Application>
  <PresentationFormat>On-screen Show (4:3)</PresentationFormat>
  <Paragraphs>69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Arial</vt:lpstr>
      <vt:lpstr>Britannic Bold</vt:lpstr>
      <vt:lpstr>Californian FB</vt:lpstr>
      <vt:lpstr>Office Theme</vt:lpstr>
      <vt:lpstr>Wellness in Retail Proposal Middle Tennessee Medical Center</vt:lpstr>
      <vt:lpstr>Hospital Background</vt:lpstr>
      <vt:lpstr>Needs Assessment </vt:lpstr>
      <vt:lpstr>Needs Assessment</vt:lpstr>
      <vt:lpstr>Needs Assessment</vt:lpstr>
      <vt:lpstr>Necessary Improvements</vt:lpstr>
      <vt:lpstr>Our Wellness Proposal </vt:lpstr>
      <vt:lpstr>We Propose…</vt:lpstr>
      <vt:lpstr>We Buy Local!</vt:lpstr>
      <vt:lpstr>Resources and Costs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Wellness in Retail Proposal</dc:title>
  <dc:creator>Shan</dc:creator>
  <cp:lastModifiedBy>SHAMI005</cp:lastModifiedBy>
  <cp:revision>12</cp:revision>
  <dcterms:created xsi:type="dcterms:W3CDTF">2012-06-26T02:17:42Z</dcterms:created>
  <dcterms:modified xsi:type="dcterms:W3CDTF">2012-06-27T19:11:39Z</dcterms:modified>
</cp:coreProperties>
</file>