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8"/>
  </p:notesMasterIdLst>
  <p:sldIdLst>
    <p:sldId id="256" r:id="rId2"/>
    <p:sldId id="258" r:id="rId3"/>
    <p:sldId id="257" r:id="rId4"/>
    <p:sldId id="259" r:id="rId5"/>
    <p:sldId id="281" r:id="rId6"/>
    <p:sldId id="263" r:id="rId7"/>
    <p:sldId id="267" r:id="rId8"/>
    <p:sldId id="268" r:id="rId9"/>
    <p:sldId id="269" r:id="rId10"/>
    <p:sldId id="260" r:id="rId11"/>
    <p:sldId id="261" r:id="rId12"/>
    <p:sldId id="262" r:id="rId13"/>
    <p:sldId id="270" r:id="rId14"/>
    <p:sldId id="265" r:id="rId15"/>
    <p:sldId id="264" r:id="rId16"/>
    <p:sldId id="266"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6" autoAdjust="0"/>
    <p:restoredTop sz="88533" autoAdjust="0"/>
  </p:normalViewPr>
  <p:slideViewPr>
    <p:cSldViewPr>
      <p:cViewPr varScale="1">
        <p:scale>
          <a:sx n="42" d="100"/>
          <a:sy n="42" d="100"/>
        </p:scale>
        <p:origin x="-133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56BEB2-8502-4771-8A11-A0DAD00EE734}" type="datetimeFigureOut">
              <a:rPr lang="en-US" smtClean="0"/>
              <a:pPr/>
              <a:t>5/18/2008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0FEA93-8927-4374-88E2-1A01CA5912A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fld id="{B30FEA93-8927-4374-88E2-1A01CA5912AB}"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0FEA93-8927-4374-88E2-1A01CA5912AB}"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29400D0-D6EA-46E1-9436-E94997978947}" type="datetimeFigureOut">
              <a:rPr lang="en-US" smtClean="0"/>
              <a:pPr/>
              <a:t>5/18/2008</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8F40825-1F4B-4D4A-8476-8F371ECAEE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829400D0-D6EA-46E1-9436-E94997978947}" type="datetimeFigureOut">
              <a:rPr lang="en-US" smtClean="0"/>
              <a:pPr/>
              <a:t>5/18/2008</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8F40825-1F4B-4D4A-8476-8F371ECAEE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29400D0-D6EA-46E1-9436-E94997978947}" type="datetimeFigureOut">
              <a:rPr lang="en-US" smtClean="0"/>
              <a:pPr/>
              <a:t>5/18/2008</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8F40825-1F4B-4D4A-8476-8F371ECAEE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29400D0-D6EA-46E1-9436-E94997978947}" type="datetimeFigureOut">
              <a:rPr lang="en-US" smtClean="0"/>
              <a:pPr/>
              <a:t>5/18/2008</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F40825-1F4B-4D4A-8476-8F371ECAEE1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29400D0-D6EA-46E1-9436-E94997978947}" type="datetimeFigureOut">
              <a:rPr lang="en-US" smtClean="0"/>
              <a:pPr/>
              <a:t>5/18/2008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8F40825-1F4B-4D4A-8476-8F371ECAEE11}"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29400D0-D6EA-46E1-9436-E94997978947}" type="datetimeFigureOut">
              <a:rPr lang="en-US" smtClean="0"/>
              <a:pPr/>
              <a:t>5/18/2008</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8F40825-1F4B-4D4A-8476-8F371ECAEE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amdawareness.org/asrs/?cid=luc_we_F001053_P000517&amp;gclid=CICqkKOYv6wCFRAj7AodxWVYpQ"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Antioxidants in Elderly </a:t>
            </a:r>
            <a:endParaRPr lang="en-US" sz="4000" dirty="0"/>
          </a:p>
        </p:txBody>
      </p:sp>
      <p:sp>
        <p:nvSpPr>
          <p:cNvPr id="3" name="Subtitle 2"/>
          <p:cNvSpPr>
            <a:spLocks noGrp="1"/>
          </p:cNvSpPr>
          <p:nvPr>
            <p:ph type="subTitle" idx="1"/>
          </p:nvPr>
        </p:nvSpPr>
        <p:spPr/>
        <p:txBody>
          <a:bodyPr>
            <a:normAutofit/>
          </a:bodyPr>
          <a:lstStyle/>
          <a:p>
            <a:r>
              <a:rPr lang="en-US" sz="2200" dirty="0" smtClean="0"/>
              <a:t>Charity Blair</a:t>
            </a:r>
            <a:br>
              <a:rPr lang="en-US" sz="2200" dirty="0" smtClean="0"/>
            </a:br>
            <a:r>
              <a:rPr lang="en-US" sz="2200" dirty="0" smtClean="0"/>
              <a:t>Nutrition and Aging</a:t>
            </a:r>
            <a:br>
              <a:rPr lang="en-US" sz="2200" dirty="0" smtClean="0"/>
            </a:br>
            <a:r>
              <a:rPr lang="en-US" sz="2200" dirty="0" smtClean="0"/>
              <a:t>November 21, 2011</a:t>
            </a:r>
            <a:endParaRPr lang="en-US" sz="2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Diseases Prevention</a:t>
            </a:r>
            <a:endParaRPr lang="en-US" sz="4000" dirty="0"/>
          </a:p>
        </p:txBody>
      </p:sp>
      <p:sp>
        <p:nvSpPr>
          <p:cNvPr id="3" name="Content Placeholder 2"/>
          <p:cNvSpPr>
            <a:spLocks noGrp="1"/>
          </p:cNvSpPr>
          <p:nvPr>
            <p:ph idx="1"/>
          </p:nvPr>
        </p:nvSpPr>
        <p:spPr/>
        <p:txBody>
          <a:bodyPr>
            <a:normAutofit fontScale="92500" lnSpcReduction="10000"/>
          </a:bodyPr>
          <a:lstStyle/>
          <a:p>
            <a:r>
              <a:rPr lang="en-US" sz="2400" b="1" dirty="0" smtClean="0"/>
              <a:t>Age-Related Macular Degeneration</a:t>
            </a:r>
          </a:p>
          <a:p>
            <a:pPr lvl="1"/>
            <a:r>
              <a:rPr lang="en-US" sz="2400" dirty="0" smtClean="0">
                <a:solidFill>
                  <a:schemeClr val="tx1"/>
                </a:solidFill>
              </a:rPr>
              <a:t>What is AMD?</a:t>
            </a:r>
          </a:p>
          <a:p>
            <a:pPr lvl="2"/>
            <a:r>
              <a:rPr lang="en-US" dirty="0" smtClean="0"/>
              <a:t>is a chronic condition that causes </a:t>
            </a:r>
            <a:r>
              <a:rPr lang="en-US" u="sng" dirty="0" smtClean="0"/>
              <a:t>central vision loss</a:t>
            </a:r>
            <a:r>
              <a:rPr lang="en-US" dirty="0" smtClean="0"/>
              <a:t>.</a:t>
            </a:r>
          </a:p>
          <a:p>
            <a:pPr lvl="2"/>
            <a:r>
              <a:rPr lang="en-US" dirty="0" smtClean="0"/>
              <a:t> It is a leading cause of blindness in people 60 and older. </a:t>
            </a:r>
          </a:p>
          <a:p>
            <a:pPr lvl="2"/>
            <a:r>
              <a:rPr lang="en-US" dirty="0" smtClean="0"/>
              <a:t>The older you are, the greater your chance of being affected. That's why it's important to learn the symptoms of AMD now, so if you ever notice anything wrong, you can see an ophthalmologist right away. </a:t>
            </a:r>
          </a:p>
          <a:p>
            <a:pPr lvl="2"/>
            <a:r>
              <a:rPr lang="en-US" dirty="0" smtClean="0"/>
              <a:t>Symptoms: </a:t>
            </a:r>
            <a:r>
              <a:rPr lang="en-US" dirty="0"/>
              <a:t>w</a:t>
            </a:r>
            <a:r>
              <a:rPr lang="en-US" dirty="0" smtClean="0"/>
              <a:t>avy lines, blurriness, blind spots  </a:t>
            </a:r>
          </a:p>
          <a:p>
            <a:r>
              <a:rPr lang="en-US" sz="2400" b="1" dirty="0" smtClean="0"/>
              <a:t>What do Antioxidants do for AMD?</a:t>
            </a:r>
          </a:p>
          <a:p>
            <a:pPr lvl="1"/>
            <a:r>
              <a:rPr lang="en-US" sz="2400" dirty="0" smtClean="0">
                <a:solidFill>
                  <a:schemeClr val="tx1"/>
                </a:solidFill>
              </a:rPr>
              <a:t>Intakes of nutrients such as antioxidants can reduce the risk of long-term AMD by decreasing the </a:t>
            </a:r>
            <a:r>
              <a:rPr lang="en-US" sz="2400" u="sng" dirty="0" smtClean="0">
                <a:solidFill>
                  <a:schemeClr val="tx1"/>
                </a:solidFill>
              </a:rPr>
              <a:t>free radical </a:t>
            </a:r>
            <a:r>
              <a:rPr lang="en-US" sz="2400" dirty="0" smtClean="0">
                <a:solidFill>
                  <a:schemeClr val="tx1"/>
                </a:solidFill>
              </a:rPr>
              <a:t>action.  </a:t>
            </a:r>
          </a:p>
          <a:p>
            <a:pPr lvl="1"/>
            <a:r>
              <a:rPr lang="en-US" sz="2400" dirty="0" smtClean="0">
                <a:solidFill>
                  <a:schemeClr val="tx1"/>
                </a:solidFill>
              </a:rPr>
              <a:t>Especially sources of </a:t>
            </a:r>
            <a:r>
              <a:rPr lang="en-US" sz="2400" u="sng" dirty="0" smtClean="0">
                <a:solidFill>
                  <a:schemeClr val="tx1"/>
                </a:solidFill>
              </a:rPr>
              <a:t>Vitamin E and C </a:t>
            </a:r>
            <a:r>
              <a:rPr lang="en-US" sz="2400" dirty="0" smtClean="0">
                <a:solidFill>
                  <a:schemeClr val="tx1"/>
                </a:solidFill>
              </a:rPr>
              <a:t>which are both antioxidant sources. </a:t>
            </a:r>
          </a:p>
          <a:p>
            <a:pPr lvl="1"/>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Diseases Prevention</a:t>
            </a:r>
            <a:endParaRPr lang="en-US" sz="4000" dirty="0"/>
          </a:p>
        </p:txBody>
      </p:sp>
      <p:sp>
        <p:nvSpPr>
          <p:cNvPr id="3" name="Content Placeholder 2"/>
          <p:cNvSpPr>
            <a:spLocks noGrp="1"/>
          </p:cNvSpPr>
          <p:nvPr>
            <p:ph idx="1"/>
          </p:nvPr>
        </p:nvSpPr>
        <p:spPr/>
        <p:txBody>
          <a:bodyPr>
            <a:normAutofit/>
          </a:bodyPr>
          <a:lstStyle/>
          <a:p>
            <a:r>
              <a:rPr lang="en-US" sz="2200" b="1" dirty="0" smtClean="0"/>
              <a:t>Diabetes Mellitus</a:t>
            </a:r>
          </a:p>
          <a:p>
            <a:pPr lvl="1"/>
            <a:r>
              <a:rPr lang="en-US" sz="2200" u="sng" dirty="0" smtClean="0">
                <a:solidFill>
                  <a:schemeClr val="tx1"/>
                </a:solidFill>
              </a:rPr>
              <a:t>Oxidative stress </a:t>
            </a:r>
            <a:r>
              <a:rPr lang="en-US" sz="2200" dirty="0" smtClean="0">
                <a:solidFill>
                  <a:schemeClr val="tx1"/>
                </a:solidFill>
              </a:rPr>
              <a:t>plays a significant role in the development of diabetes and insulin resistance</a:t>
            </a:r>
          </a:p>
          <a:p>
            <a:pPr lvl="1"/>
            <a:r>
              <a:rPr lang="en-US" sz="2200" dirty="0" smtClean="0">
                <a:solidFill>
                  <a:schemeClr val="tx1"/>
                </a:solidFill>
              </a:rPr>
              <a:t>Antioxidants help </a:t>
            </a:r>
            <a:r>
              <a:rPr lang="en-US" sz="2200" u="sng" dirty="0" smtClean="0">
                <a:solidFill>
                  <a:schemeClr val="tx1"/>
                </a:solidFill>
              </a:rPr>
              <a:t>reduce</a:t>
            </a:r>
            <a:r>
              <a:rPr lang="en-US" sz="2200" dirty="0" smtClean="0">
                <a:solidFill>
                  <a:schemeClr val="tx1"/>
                </a:solidFill>
              </a:rPr>
              <a:t> oxidative stress therefore reducing resistance to insulin in diabetes mellitus individuals. </a:t>
            </a:r>
          </a:p>
          <a:p>
            <a:pPr lvl="1"/>
            <a:r>
              <a:rPr lang="en-US" sz="2200" u="sng" dirty="0" smtClean="0">
                <a:solidFill>
                  <a:schemeClr val="tx1"/>
                </a:solidFill>
              </a:rPr>
              <a:t>Alpha-</a:t>
            </a:r>
            <a:r>
              <a:rPr lang="en-US" sz="2200" u="sng" dirty="0" err="1" smtClean="0">
                <a:solidFill>
                  <a:schemeClr val="tx1"/>
                </a:solidFill>
              </a:rPr>
              <a:t>Lipoic</a:t>
            </a:r>
            <a:r>
              <a:rPr lang="en-US" sz="2200" u="sng" dirty="0" smtClean="0">
                <a:solidFill>
                  <a:schemeClr val="tx1"/>
                </a:solidFill>
              </a:rPr>
              <a:t> acid </a:t>
            </a:r>
            <a:r>
              <a:rPr lang="en-US" sz="2200" dirty="0" smtClean="0">
                <a:solidFill>
                  <a:schemeClr val="tx1"/>
                </a:solidFill>
              </a:rPr>
              <a:t>(ALA) and </a:t>
            </a:r>
            <a:r>
              <a:rPr lang="en-US" sz="2200" u="sng" dirty="0" smtClean="0">
                <a:solidFill>
                  <a:schemeClr val="tx1"/>
                </a:solidFill>
              </a:rPr>
              <a:t>N-</a:t>
            </a:r>
            <a:r>
              <a:rPr lang="en-US" sz="2200" u="sng" dirty="0" err="1" smtClean="0">
                <a:solidFill>
                  <a:schemeClr val="tx1"/>
                </a:solidFill>
              </a:rPr>
              <a:t>acetylcysteine</a:t>
            </a:r>
            <a:r>
              <a:rPr lang="en-US" sz="2200" dirty="0" smtClean="0">
                <a:solidFill>
                  <a:schemeClr val="tx1"/>
                </a:solidFill>
              </a:rPr>
              <a:t> (NAC) supplementations, along with a well-balanced diet rich in fruits and vegetables containing antioxidants, provide a good approach in the treatment of diabetes associated with oxidative stress.</a:t>
            </a:r>
          </a:p>
          <a:p>
            <a:pPr lv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Diseases Prevention</a:t>
            </a:r>
            <a:endParaRPr lang="en-US" sz="4000" dirty="0"/>
          </a:p>
        </p:txBody>
      </p:sp>
      <p:sp>
        <p:nvSpPr>
          <p:cNvPr id="3" name="Content Placeholder 2"/>
          <p:cNvSpPr>
            <a:spLocks noGrp="1"/>
          </p:cNvSpPr>
          <p:nvPr>
            <p:ph idx="1"/>
          </p:nvPr>
        </p:nvSpPr>
        <p:spPr/>
        <p:txBody>
          <a:bodyPr>
            <a:noAutofit/>
          </a:bodyPr>
          <a:lstStyle/>
          <a:p>
            <a:r>
              <a:rPr lang="en-US" sz="2000" b="1" dirty="0" smtClean="0"/>
              <a:t>Alzheimer’s Disease </a:t>
            </a:r>
          </a:p>
          <a:p>
            <a:pPr lvl="1"/>
            <a:r>
              <a:rPr lang="en-US" sz="2000" dirty="0" smtClean="0">
                <a:solidFill>
                  <a:schemeClr val="tx1"/>
                </a:solidFill>
              </a:rPr>
              <a:t>Reduced risk  of this disease comes from intake of antioxidant vitamin supplements.</a:t>
            </a:r>
          </a:p>
          <a:p>
            <a:pPr lvl="2"/>
            <a:r>
              <a:rPr lang="en-US" dirty="0" smtClean="0"/>
              <a:t>multivitamin that contained at least </a:t>
            </a:r>
            <a:r>
              <a:rPr lang="en-US" u="sng" dirty="0" smtClean="0"/>
              <a:t>400 IU</a:t>
            </a:r>
            <a:r>
              <a:rPr lang="en-US" dirty="0" smtClean="0"/>
              <a:t> of vitamin E or </a:t>
            </a:r>
            <a:r>
              <a:rPr lang="en-US" u="sng" dirty="0" smtClean="0"/>
              <a:t>500 mg </a:t>
            </a:r>
            <a:r>
              <a:rPr lang="en-US" dirty="0" smtClean="0"/>
              <a:t>of vitamin C.</a:t>
            </a:r>
          </a:p>
          <a:p>
            <a:pPr lvl="2"/>
            <a:r>
              <a:rPr lang="en-US" dirty="0" smtClean="0"/>
              <a:t>From : antioxidant vitamins E and C supplements plus NSAIDs </a:t>
            </a:r>
          </a:p>
          <a:p>
            <a:pPr lvl="1"/>
            <a:r>
              <a:rPr lang="en-US" sz="2000" dirty="0" smtClean="0">
                <a:solidFill>
                  <a:schemeClr val="tx1"/>
                </a:solidFill>
              </a:rPr>
              <a:t>Less cognitive decline in individuals consuming </a:t>
            </a:r>
            <a:r>
              <a:rPr lang="en-US" sz="2000" u="sng" dirty="0" smtClean="0">
                <a:solidFill>
                  <a:schemeClr val="tx1"/>
                </a:solidFill>
              </a:rPr>
              <a:t>higher </a:t>
            </a:r>
            <a:r>
              <a:rPr lang="en-US" sz="2000" dirty="0" smtClean="0">
                <a:solidFill>
                  <a:schemeClr val="tx1"/>
                </a:solidFill>
              </a:rPr>
              <a:t>amounts of antioxidants from food sources.</a:t>
            </a:r>
          </a:p>
          <a:p>
            <a:pPr lvl="1"/>
            <a:r>
              <a:rPr lang="en-US" sz="2000" dirty="0" smtClean="0">
                <a:solidFill>
                  <a:schemeClr val="tx1"/>
                </a:solidFill>
              </a:rPr>
              <a:t>Elderly females tend to intake more of these antioxidants than elderly males according to </a:t>
            </a:r>
            <a:r>
              <a:rPr lang="en-US" sz="2000" u="sng" dirty="0" smtClean="0">
                <a:solidFill>
                  <a:schemeClr val="tx1"/>
                </a:solidFill>
              </a:rPr>
              <a:t>The Cache County Study </a:t>
            </a:r>
          </a:p>
          <a:p>
            <a:pPr lvl="1"/>
            <a:r>
              <a:rPr lang="en-US" sz="2000" dirty="0" smtClean="0">
                <a:solidFill>
                  <a:schemeClr val="tx1"/>
                </a:solidFill>
              </a:rPr>
              <a:t>They act on different pathways involved in </a:t>
            </a:r>
            <a:r>
              <a:rPr lang="en-US" sz="2000" dirty="0" err="1" smtClean="0">
                <a:solidFill>
                  <a:schemeClr val="tx1"/>
                </a:solidFill>
              </a:rPr>
              <a:t>neurodegeneration</a:t>
            </a:r>
            <a:r>
              <a:rPr lang="en-US" sz="2000" dirty="0" smtClean="0">
                <a:solidFill>
                  <a:schemeClr val="tx1"/>
                </a:solidFill>
              </a:rPr>
              <a:t>, namely oxidative stress and </a:t>
            </a:r>
            <a:r>
              <a:rPr lang="en-US" sz="2200" dirty="0" smtClean="0">
                <a:solidFill>
                  <a:schemeClr val="tx1"/>
                </a:solidFill>
              </a:rPr>
              <a:t>inflammation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1143000"/>
          </a:xfrm>
        </p:spPr>
        <p:txBody>
          <a:bodyPr>
            <a:normAutofit fontScale="90000"/>
          </a:bodyPr>
          <a:lstStyle/>
          <a:p>
            <a:r>
              <a:rPr lang="en-US" dirty="0" smtClean="0"/>
              <a:t>Disease Prevention- Alzheimer’s</a:t>
            </a:r>
            <a:br>
              <a:rPr lang="en-US" dirty="0" smtClean="0"/>
            </a:br>
            <a:r>
              <a:rPr lang="en-US" dirty="0" smtClean="0"/>
              <a:t>The Cache County Study</a:t>
            </a:r>
            <a:endParaRPr lang="en-US" dirty="0"/>
          </a:p>
        </p:txBody>
      </p:sp>
      <p:sp>
        <p:nvSpPr>
          <p:cNvPr id="3" name="Content Placeholder 2"/>
          <p:cNvSpPr>
            <a:spLocks noGrp="1"/>
          </p:cNvSpPr>
          <p:nvPr>
            <p:ph idx="1"/>
          </p:nvPr>
        </p:nvSpPr>
        <p:spPr>
          <a:xfrm>
            <a:off x="533400" y="2011680"/>
            <a:ext cx="7239000" cy="4846320"/>
          </a:xfrm>
        </p:spPr>
        <p:txBody>
          <a:bodyPr>
            <a:normAutofit fontScale="55000" lnSpcReduction="20000"/>
          </a:bodyPr>
          <a:lstStyle/>
          <a:p>
            <a:r>
              <a:rPr lang="en-US" sz="3500" dirty="0" smtClean="0"/>
              <a:t>Studies have shown </a:t>
            </a:r>
            <a:r>
              <a:rPr lang="en-US" sz="3500" u="sng" dirty="0" smtClean="0"/>
              <a:t>less cognitive decline </a:t>
            </a:r>
            <a:r>
              <a:rPr lang="en-US" sz="3500" dirty="0" smtClean="0"/>
              <a:t>and lower risk of Alzheimer's disease in elderly individuals consuming either antioxidant vitamins or </a:t>
            </a:r>
            <a:r>
              <a:rPr lang="en-US" sz="3500" dirty="0" err="1" smtClean="0"/>
              <a:t>nonsteroidal</a:t>
            </a:r>
            <a:r>
              <a:rPr lang="en-US" sz="3500" dirty="0" smtClean="0"/>
              <a:t> anti-inflammatory drugs (NSAIDs). </a:t>
            </a:r>
          </a:p>
          <a:p>
            <a:r>
              <a:rPr lang="en-US" sz="3500" dirty="0" smtClean="0"/>
              <a:t>Analyzed data from 3,376 elderly participants of the Cache County Study who were given the Modified Mini-Mental State examination up to three times during a period of 8 years. </a:t>
            </a:r>
          </a:p>
          <a:p>
            <a:pPr lvl="1"/>
            <a:r>
              <a:rPr lang="en-US" sz="3500" dirty="0" smtClean="0">
                <a:solidFill>
                  <a:schemeClr val="tx1"/>
                </a:solidFill>
              </a:rPr>
              <a:t>Those who used a combination of vitamins E and C supplements and NSAIDs at baseline declined by an average </a:t>
            </a:r>
            <a:r>
              <a:rPr lang="en-US" sz="3500" u="sng" dirty="0" smtClean="0">
                <a:solidFill>
                  <a:schemeClr val="tx1"/>
                </a:solidFill>
              </a:rPr>
              <a:t>0.96 fewer points </a:t>
            </a:r>
            <a:r>
              <a:rPr lang="en-US" sz="3500" dirty="0" smtClean="0">
                <a:solidFill>
                  <a:schemeClr val="tx1"/>
                </a:solidFill>
              </a:rPr>
              <a:t>every 3 years than nonuser.</a:t>
            </a:r>
          </a:p>
          <a:p>
            <a:pPr lvl="1"/>
            <a:r>
              <a:rPr lang="en-US" sz="3500" dirty="0" smtClean="0">
                <a:solidFill>
                  <a:schemeClr val="tx1"/>
                </a:solidFill>
              </a:rPr>
              <a:t> This apparent effect was attributable entirely to participants with the </a:t>
            </a:r>
            <a:r>
              <a:rPr lang="en-US" sz="3500" dirty="0" err="1" smtClean="0">
                <a:solidFill>
                  <a:schemeClr val="tx1"/>
                </a:solidFill>
              </a:rPr>
              <a:t>Apolipoprotein</a:t>
            </a:r>
            <a:r>
              <a:rPr lang="en-US" sz="3500" dirty="0" smtClean="0">
                <a:solidFill>
                  <a:schemeClr val="tx1"/>
                </a:solidFill>
              </a:rPr>
              <a:t> E </a:t>
            </a:r>
            <a:r>
              <a:rPr lang="en-US" sz="3500" b="1" dirty="0" smtClean="0">
                <a:solidFill>
                  <a:schemeClr val="tx1"/>
                </a:solidFill>
              </a:rPr>
              <a:t>(</a:t>
            </a:r>
            <a:r>
              <a:rPr lang="en-US" sz="3500" i="1" dirty="0" smtClean="0">
                <a:solidFill>
                  <a:schemeClr val="tx1"/>
                </a:solidFill>
              </a:rPr>
              <a:t>APOE</a:t>
            </a:r>
            <a:r>
              <a:rPr lang="en-US" sz="3500" dirty="0" smtClean="0">
                <a:solidFill>
                  <a:schemeClr val="tx1"/>
                </a:solidFill>
              </a:rPr>
              <a:t> ε4) allele, whose users declined by 2.25 fewer points than nonusers every 3 years. </a:t>
            </a:r>
          </a:p>
          <a:p>
            <a:r>
              <a:rPr lang="en-US" sz="3500" dirty="0" smtClean="0"/>
              <a:t>These results suggest that among elderly individuals with an </a:t>
            </a:r>
            <a:r>
              <a:rPr lang="en-US" sz="3500" i="1" dirty="0" smtClean="0"/>
              <a:t>APOE ε4</a:t>
            </a:r>
            <a:r>
              <a:rPr lang="en-US" sz="3500" dirty="0" smtClean="0"/>
              <a:t> allele, there is an association between using antioxidant supplements in combination with NSAIDs and less cognitive decline over time.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239000" cy="1143000"/>
          </a:xfrm>
        </p:spPr>
        <p:txBody>
          <a:bodyPr>
            <a:normAutofit/>
          </a:bodyPr>
          <a:lstStyle/>
          <a:p>
            <a:r>
              <a:rPr lang="en-US" sz="4000" dirty="0" smtClean="0"/>
              <a:t>Diseases Prevention</a:t>
            </a:r>
            <a:endParaRPr lang="en-US" sz="4000" dirty="0"/>
          </a:p>
        </p:txBody>
      </p:sp>
      <p:sp>
        <p:nvSpPr>
          <p:cNvPr id="3" name="Content Placeholder 2"/>
          <p:cNvSpPr>
            <a:spLocks noGrp="1"/>
          </p:cNvSpPr>
          <p:nvPr>
            <p:ph idx="1"/>
          </p:nvPr>
        </p:nvSpPr>
        <p:spPr>
          <a:xfrm>
            <a:off x="457200" y="1219200"/>
            <a:ext cx="7239000" cy="4846320"/>
          </a:xfrm>
        </p:spPr>
        <p:txBody>
          <a:bodyPr>
            <a:noAutofit/>
          </a:bodyPr>
          <a:lstStyle/>
          <a:p>
            <a:r>
              <a:rPr lang="en-US" sz="2000" b="1" dirty="0" smtClean="0"/>
              <a:t>Cardiovascular Disease (CVD)</a:t>
            </a:r>
          </a:p>
          <a:p>
            <a:pPr lvl="1"/>
            <a:r>
              <a:rPr lang="en-US" sz="2000" dirty="0">
                <a:solidFill>
                  <a:schemeClr val="tx1"/>
                </a:solidFill>
              </a:rPr>
              <a:t>S</a:t>
            </a:r>
            <a:r>
              <a:rPr lang="en-US" sz="2000" dirty="0" smtClean="0">
                <a:solidFill>
                  <a:schemeClr val="tx1"/>
                </a:solidFill>
              </a:rPr>
              <a:t>tudies </a:t>
            </a:r>
            <a:r>
              <a:rPr lang="en-US" sz="2000" dirty="0">
                <a:solidFill>
                  <a:schemeClr val="tx1"/>
                </a:solidFill>
              </a:rPr>
              <a:t>have indicated that oxidative stress </a:t>
            </a:r>
            <a:r>
              <a:rPr lang="en-US" sz="2000" u="sng" dirty="0">
                <a:solidFill>
                  <a:schemeClr val="tx1"/>
                </a:solidFill>
              </a:rPr>
              <a:t>increases </a:t>
            </a:r>
            <a:r>
              <a:rPr lang="en-US" sz="2000" dirty="0">
                <a:solidFill>
                  <a:schemeClr val="tx1"/>
                </a:solidFill>
              </a:rPr>
              <a:t>the susceptibility of LDL to lipid </a:t>
            </a:r>
            <a:r>
              <a:rPr lang="en-US" sz="2000" dirty="0" err="1" smtClean="0">
                <a:solidFill>
                  <a:schemeClr val="tx1"/>
                </a:solidFill>
              </a:rPr>
              <a:t>peroxidation</a:t>
            </a:r>
            <a:r>
              <a:rPr lang="en-US" sz="2000" dirty="0" smtClean="0">
                <a:solidFill>
                  <a:schemeClr val="tx1"/>
                </a:solidFill>
              </a:rPr>
              <a:t> </a:t>
            </a:r>
            <a:r>
              <a:rPr lang="en-US" sz="2000" dirty="0">
                <a:solidFill>
                  <a:schemeClr val="tx1"/>
                </a:solidFill>
              </a:rPr>
              <a:t>a</a:t>
            </a:r>
            <a:r>
              <a:rPr lang="en-US" sz="2000" dirty="0" smtClean="0">
                <a:solidFill>
                  <a:schemeClr val="tx1"/>
                </a:solidFill>
              </a:rPr>
              <a:t>nd vitamin </a:t>
            </a:r>
            <a:r>
              <a:rPr lang="en-US" sz="2000" dirty="0">
                <a:solidFill>
                  <a:schemeClr val="tx1"/>
                </a:solidFill>
              </a:rPr>
              <a:t>E and/or C supplementation significantly decreases LDL </a:t>
            </a:r>
            <a:r>
              <a:rPr lang="en-US" sz="2000" dirty="0" smtClean="0">
                <a:solidFill>
                  <a:schemeClr val="tx1"/>
                </a:solidFill>
              </a:rPr>
              <a:t>oxidation</a:t>
            </a:r>
          </a:p>
          <a:p>
            <a:pPr lvl="1"/>
            <a:r>
              <a:rPr lang="en-US" sz="2000" dirty="0" smtClean="0">
                <a:solidFill>
                  <a:schemeClr val="tx1"/>
                </a:solidFill>
              </a:rPr>
              <a:t>In </a:t>
            </a:r>
            <a:r>
              <a:rPr lang="en-US" sz="2000" dirty="0">
                <a:solidFill>
                  <a:schemeClr val="tx1"/>
                </a:solidFill>
              </a:rPr>
              <a:t>the elderly, a sedentary lifestyle and a nutritional deficiency of antioxidant vitamins are </a:t>
            </a:r>
            <a:r>
              <a:rPr lang="en-US" sz="2000" dirty="0" smtClean="0">
                <a:solidFill>
                  <a:schemeClr val="tx1"/>
                </a:solidFill>
              </a:rPr>
              <a:t>commonly accompanied by increased oxidative </a:t>
            </a:r>
            <a:r>
              <a:rPr lang="en-US" sz="2000" dirty="0">
                <a:solidFill>
                  <a:schemeClr val="tx1"/>
                </a:solidFill>
              </a:rPr>
              <a:t>damage, declines in antioxidant enzyme activity, </a:t>
            </a:r>
            <a:r>
              <a:rPr lang="en-US" sz="2000" dirty="0" smtClean="0">
                <a:solidFill>
                  <a:schemeClr val="tx1"/>
                </a:solidFill>
              </a:rPr>
              <a:t>and a </a:t>
            </a:r>
            <a:r>
              <a:rPr lang="en-US" sz="2000" dirty="0">
                <a:solidFill>
                  <a:schemeClr val="tx1"/>
                </a:solidFill>
              </a:rPr>
              <a:t>depletion of the antioxidant reservoir of the organism, </a:t>
            </a:r>
            <a:r>
              <a:rPr lang="en-US" sz="2000" dirty="0" smtClean="0">
                <a:solidFill>
                  <a:schemeClr val="tx1"/>
                </a:solidFill>
              </a:rPr>
              <a:t>for example, vitamins </a:t>
            </a:r>
          </a:p>
          <a:p>
            <a:pPr lvl="1"/>
            <a:r>
              <a:rPr lang="en-US" sz="2000" u="sng" dirty="0" smtClean="0">
                <a:solidFill>
                  <a:schemeClr val="tx1"/>
                </a:solidFill>
              </a:rPr>
              <a:t>Excess exercise</a:t>
            </a:r>
            <a:r>
              <a:rPr lang="en-US" sz="2000" dirty="0" smtClean="0">
                <a:solidFill>
                  <a:schemeClr val="tx1"/>
                </a:solidFill>
              </a:rPr>
              <a:t> </a:t>
            </a:r>
            <a:r>
              <a:rPr lang="en-US" sz="2000" dirty="0">
                <a:solidFill>
                  <a:schemeClr val="tx1"/>
                </a:solidFill>
              </a:rPr>
              <a:t>can lead to enhanced antioxidant depletion and oxidative injury in aged </a:t>
            </a:r>
            <a:r>
              <a:rPr lang="en-US" sz="2000" dirty="0" smtClean="0">
                <a:solidFill>
                  <a:schemeClr val="tx1"/>
                </a:solidFill>
              </a:rPr>
              <a:t>individuals</a:t>
            </a:r>
          </a:p>
          <a:p>
            <a:r>
              <a:rPr lang="en-US" sz="2000" dirty="0" smtClean="0"/>
              <a:t>Daily </a:t>
            </a:r>
            <a:r>
              <a:rPr lang="en-US" sz="2000" dirty="0"/>
              <a:t>antioxidant vitamin supplementation </a:t>
            </a:r>
            <a:r>
              <a:rPr lang="en-US" sz="2000" dirty="0" smtClean="0"/>
              <a:t>or in the form of food help </a:t>
            </a:r>
            <a:r>
              <a:rPr lang="en-US" sz="2000" dirty="0"/>
              <a:t>improve </a:t>
            </a:r>
            <a:r>
              <a:rPr lang="en-US" sz="2000" dirty="0" smtClean="0"/>
              <a:t>cardiovascular health . It helps with lipoprotein metabolism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92500"/>
          </a:bodyPr>
          <a:lstStyle/>
          <a:p>
            <a:r>
              <a:rPr lang="en-US" sz="1600" dirty="0" smtClean="0">
                <a:hlinkClick r:id="rId2"/>
              </a:rPr>
              <a:t>http</a:t>
            </a:r>
            <a:r>
              <a:rPr lang="en-US" sz="1600" dirty="0" smtClean="0">
                <a:hlinkClick r:id="rId2"/>
              </a:rPr>
              <a:t>://www.amdawareness.org/asrs/?cid=luc_we_F001053_P000517&amp;gclid=CICqkKOYv6wCFRAj7AodxWVYpQ</a:t>
            </a:r>
            <a:endParaRPr lang="en-US" sz="1600" dirty="0" smtClean="0"/>
          </a:p>
          <a:p>
            <a:r>
              <a:rPr lang="en-US" sz="1600" dirty="0" smtClean="0"/>
              <a:t>Tan J, Wang J, Flood V, </a:t>
            </a:r>
            <a:r>
              <a:rPr lang="en-US" sz="1600" dirty="0" err="1" smtClean="0"/>
              <a:t>Rochtchina</a:t>
            </a:r>
            <a:r>
              <a:rPr lang="en-US" sz="1600" dirty="0" smtClean="0"/>
              <a:t> E, Smith W, Mitchell P. Dietary Antioxidants and the Long-term Incidence of Age-Related Macular Degeneration: The Blue Mountains Eye Study. </a:t>
            </a:r>
            <a:r>
              <a:rPr lang="en-US" sz="1600" i="1" dirty="0" smtClean="0"/>
              <a:t>Ophthalmology</a:t>
            </a:r>
            <a:r>
              <a:rPr lang="en-US" sz="1600" dirty="0" smtClean="0"/>
              <a:t> [serial online]. February 2008;115(iss2):334-341. Available from: Academic Search Premier, Ipswich, MA. Accessed November 17, 2011.</a:t>
            </a:r>
          </a:p>
          <a:p>
            <a:r>
              <a:rPr lang="en-US" sz="1600" dirty="0" err="1" smtClean="0"/>
              <a:t>Rufino</a:t>
            </a:r>
            <a:r>
              <a:rPr lang="en-US" sz="1600" dirty="0" smtClean="0"/>
              <a:t> M, </a:t>
            </a:r>
            <a:r>
              <a:rPr lang="en-US" sz="1600" dirty="0" err="1" smtClean="0"/>
              <a:t>Pérez-Jiménez</a:t>
            </a:r>
            <a:r>
              <a:rPr lang="en-US" sz="1600" dirty="0" smtClean="0"/>
              <a:t> J, </a:t>
            </a:r>
            <a:r>
              <a:rPr lang="en-US" sz="1600" dirty="0" err="1" smtClean="0"/>
              <a:t>Saura-Calixto</a:t>
            </a:r>
            <a:r>
              <a:rPr lang="en-US" sz="1600" dirty="0" smtClean="0"/>
              <a:t> F, et al. </a:t>
            </a:r>
            <a:r>
              <a:rPr lang="en-US" sz="1600" dirty="0" err="1" smtClean="0"/>
              <a:t>Açaí</a:t>
            </a:r>
            <a:r>
              <a:rPr lang="en-US" sz="1600" dirty="0" smtClean="0"/>
              <a:t> (</a:t>
            </a:r>
            <a:r>
              <a:rPr lang="en-US" sz="1600" dirty="0" err="1" smtClean="0"/>
              <a:t>Euterpe</a:t>
            </a:r>
            <a:r>
              <a:rPr lang="en-US" sz="1600" dirty="0" smtClean="0"/>
              <a:t> </a:t>
            </a:r>
            <a:r>
              <a:rPr lang="en-US" sz="1600" dirty="0" err="1" smtClean="0"/>
              <a:t>oleraceae</a:t>
            </a:r>
            <a:r>
              <a:rPr lang="en-US" sz="1600" dirty="0" smtClean="0"/>
              <a:t>) ‘BRS </a:t>
            </a:r>
            <a:r>
              <a:rPr lang="en-US" sz="1600" dirty="0" err="1" smtClean="0"/>
              <a:t>Pará</a:t>
            </a:r>
            <a:r>
              <a:rPr lang="en-US" sz="1600" dirty="0" smtClean="0"/>
              <a:t>’: A tropical fruit source of antioxidant dietary fiber and high antioxidant capacity oil. </a:t>
            </a:r>
            <a:r>
              <a:rPr lang="en-US" sz="1600" i="1" dirty="0" smtClean="0"/>
              <a:t>Food Research International</a:t>
            </a:r>
            <a:r>
              <a:rPr lang="en-US" sz="1600" dirty="0" smtClean="0"/>
              <a:t> [serial online]. August 2011;44(7):2100-2106. Available from: Academic Search Premier, Ipswich, MA. Accessed November 17, 2011.</a:t>
            </a:r>
          </a:p>
          <a:p>
            <a:r>
              <a:rPr lang="en-US" sz="1600" dirty="0" smtClean="0"/>
              <a:t>Bennett L, </a:t>
            </a:r>
            <a:r>
              <a:rPr lang="en-US" sz="1600" dirty="0" err="1" smtClean="0"/>
              <a:t>Seefeldt</a:t>
            </a:r>
            <a:r>
              <a:rPr lang="en-US" sz="1600" dirty="0" smtClean="0"/>
              <a:t> T. The role of antioxidants on oxidative stress in diabetes mellitus. </a:t>
            </a:r>
            <a:r>
              <a:rPr lang="en-US" sz="1600" i="1" dirty="0" smtClean="0"/>
              <a:t>Journal Of Pharmacy Technology</a:t>
            </a:r>
            <a:r>
              <a:rPr lang="en-US" sz="1600" dirty="0" smtClean="0"/>
              <a:t> [serial online]. September 2010;26(5):293-299. Available from: CINAHL with Full Text, Ipswich, MA. Accessed November 17, 2011.</a:t>
            </a:r>
          </a:p>
          <a:p>
            <a:r>
              <a:rPr lang="en-US" sz="1600" dirty="0" err="1" smtClean="0"/>
              <a:t>Obrenovich</a:t>
            </a:r>
            <a:r>
              <a:rPr lang="en-US" sz="1600" dirty="0" smtClean="0"/>
              <a:t> M, Yi L, </a:t>
            </a:r>
            <a:r>
              <a:rPr lang="en-US" sz="1600" dirty="0" err="1" smtClean="0"/>
              <a:t>Aliev</a:t>
            </a:r>
            <a:r>
              <a:rPr lang="en-US" sz="1600" dirty="0" smtClean="0"/>
              <a:t> G, et al. Antioxidants in Health, Disease and Aging. </a:t>
            </a:r>
            <a:r>
              <a:rPr lang="en-US" sz="1600" i="1" dirty="0" smtClean="0"/>
              <a:t>CNS &amp; Neurological Disorders - Drug Targets</a:t>
            </a:r>
            <a:r>
              <a:rPr lang="en-US" sz="1600" dirty="0" smtClean="0"/>
              <a:t> [serial online]. March 2011;10(2):192-207. Available from: Academic Search Premier, Ipswich, MA. Accessed November 17, 2011.</a:t>
            </a:r>
          </a:p>
          <a:p>
            <a:r>
              <a:rPr lang="en-US" sz="1600" dirty="0" err="1" smtClean="0"/>
              <a:t>Fotuhi</a:t>
            </a:r>
            <a:r>
              <a:rPr lang="en-US" sz="1600" dirty="0" smtClean="0"/>
              <a:t> M, </a:t>
            </a:r>
            <a:r>
              <a:rPr lang="en-US" sz="1600" dirty="0" err="1" smtClean="0"/>
              <a:t>Zandi</a:t>
            </a:r>
            <a:r>
              <a:rPr lang="en-US" sz="1600" dirty="0" smtClean="0"/>
              <a:t> P, Welsh-</a:t>
            </a:r>
            <a:r>
              <a:rPr lang="en-US" sz="1600" dirty="0" err="1" smtClean="0"/>
              <a:t>Bohmer</a:t>
            </a:r>
            <a:r>
              <a:rPr lang="en-US" sz="1600" dirty="0" smtClean="0"/>
              <a:t> K, et al. Better cognitive performance in elderly taking antioxidant vitamins E and C supplements in combination with </a:t>
            </a:r>
            <a:r>
              <a:rPr lang="en-US" sz="1600" dirty="0" err="1" smtClean="0"/>
              <a:t>nonsteroidal</a:t>
            </a:r>
            <a:r>
              <a:rPr lang="en-US" sz="1600" dirty="0" smtClean="0"/>
              <a:t> anti-inflammatory drugs: The Cache County Study. </a:t>
            </a:r>
            <a:r>
              <a:rPr lang="en-US" sz="1600" i="1" dirty="0" smtClean="0"/>
              <a:t>Alzheimer's &amp; Dementia</a:t>
            </a:r>
            <a:r>
              <a:rPr lang="en-US" sz="1600" dirty="0" smtClean="0"/>
              <a:t> [serial online]. May 2008;4(3):223-227. Available from: </a:t>
            </a:r>
            <a:r>
              <a:rPr lang="en-US" sz="1600" dirty="0" err="1" smtClean="0"/>
              <a:t>PsycINFO</a:t>
            </a:r>
            <a:r>
              <a:rPr lang="en-US" sz="1600" dirty="0" smtClean="0"/>
              <a:t>, Ipswich, MA. Accessed November 17, 2011.</a:t>
            </a:r>
          </a:p>
          <a:p>
            <a:r>
              <a:rPr lang="en-US" sz="1600" dirty="0" err="1" smtClean="0"/>
              <a:t>Galán</a:t>
            </a:r>
            <a:r>
              <a:rPr lang="en-US" sz="1600" dirty="0" smtClean="0"/>
              <a:t> A, Palacios E, </a:t>
            </a:r>
            <a:r>
              <a:rPr lang="en-US" sz="1600" dirty="0" err="1" smtClean="0"/>
              <a:t>Jiménez</a:t>
            </a:r>
            <a:r>
              <a:rPr lang="en-US" sz="1600" dirty="0" smtClean="0"/>
              <a:t> R, et al. Exercise, oxidative stress and risk of cardiovascular disease in the elderly. Protective role of antioxidant functional foods. </a:t>
            </a:r>
            <a:r>
              <a:rPr lang="en-US" sz="1600" i="1" dirty="0" err="1" smtClean="0"/>
              <a:t>Biofactors</a:t>
            </a:r>
            <a:r>
              <a:rPr lang="en-US" sz="1600" dirty="0" smtClean="0"/>
              <a:t> [serial online]. May 2006;27(1-4):167-183. Available from: Academic Search Premier, Ipswich, MA. Accessed November 17, 2011.</a:t>
            </a:r>
          </a:p>
          <a:p>
            <a:endParaRPr lang="en-US" sz="1600" dirty="0" smtClean="0"/>
          </a:p>
          <a:p>
            <a:endParaRPr lang="en-US" sz="1600" dirty="0" smtClean="0"/>
          </a:p>
          <a:p>
            <a:endParaRPr lang="en-US" sz="1600" dirty="0" smtClean="0"/>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1800" dirty="0" smtClean="0"/>
              <a:t>Chun O, </a:t>
            </a:r>
            <a:r>
              <a:rPr lang="en-US" sz="1800" dirty="0" err="1" smtClean="0"/>
              <a:t>Floegel</a:t>
            </a:r>
            <a:r>
              <a:rPr lang="en-US" sz="1800" dirty="0" smtClean="0"/>
              <a:t> A, Sang-Jin C, Chin </a:t>
            </a:r>
            <a:r>
              <a:rPr lang="en-US" sz="1800" dirty="0" err="1" smtClean="0"/>
              <a:t>Eun</a:t>
            </a:r>
            <a:r>
              <a:rPr lang="en-US" sz="1800" dirty="0" smtClean="0"/>
              <a:t> C, Song W, Koo S. Estimation of Antioxidant Intakes from Diet and Supplements in U.S. Adults. </a:t>
            </a:r>
            <a:r>
              <a:rPr lang="en-US" sz="1800" i="1" dirty="0" smtClean="0"/>
              <a:t>Journal Of Nutrition</a:t>
            </a:r>
            <a:r>
              <a:rPr lang="en-US" sz="1800" dirty="0" smtClean="0"/>
              <a:t> [serial online]. February 2010;140(2):317-324. Available from: Academic Search Premier, Ipswich, MA. Accessed November 17, 2011</a:t>
            </a:r>
          </a:p>
          <a:p>
            <a:r>
              <a:rPr lang="en-US" sz="1800" dirty="0" err="1" smtClean="0"/>
              <a:t>Carlsen</a:t>
            </a:r>
            <a:r>
              <a:rPr lang="en-US" sz="1800" dirty="0" smtClean="0"/>
              <a:t> M, </a:t>
            </a:r>
            <a:r>
              <a:rPr lang="en-US" sz="1800" dirty="0" err="1" smtClean="0"/>
              <a:t>Halvorsen</a:t>
            </a:r>
            <a:r>
              <a:rPr lang="en-US" sz="1800" dirty="0" smtClean="0"/>
              <a:t> B, </a:t>
            </a:r>
            <a:r>
              <a:rPr lang="en-US" sz="1800" dirty="0" err="1" smtClean="0"/>
              <a:t>Blomhoff</a:t>
            </a:r>
            <a:r>
              <a:rPr lang="en-US" sz="1800" dirty="0" smtClean="0"/>
              <a:t> R, et al. The total antioxidant content of more than 3100 foods, beverages, spices, herbs and supplements used worldwide. </a:t>
            </a:r>
            <a:r>
              <a:rPr lang="en-US" sz="1800" i="1" dirty="0" smtClean="0"/>
              <a:t>Nutrition Journal</a:t>
            </a:r>
            <a:r>
              <a:rPr lang="en-US" sz="1800" dirty="0" smtClean="0"/>
              <a:t> [serial online]. January 2010;9:3-13. Available from: Academic Search Premier, Ipswich, MA. Accessed November 17, 2011</a:t>
            </a:r>
          </a:p>
          <a:p>
            <a:endParaRPr lang="en-US" sz="1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1</a:t>
            </a:r>
            <a:endParaRPr lang="en-US" dirty="0"/>
          </a:p>
        </p:txBody>
      </p:sp>
      <p:sp>
        <p:nvSpPr>
          <p:cNvPr id="3" name="Content Placeholder 2"/>
          <p:cNvSpPr>
            <a:spLocks noGrp="1"/>
          </p:cNvSpPr>
          <p:nvPr>
            <p:ph idx="1"/>
          </p:nvPr>
        </p:nvSpPr>
        <p:spPr/>
        <p:txBody>
          <a:bodyPr/>
          <a:lstStyle/>
          <a:p>
            <a:r>
              <a:rPr lang="en-US" dirty="0" smtClean="0"/>
              <a:t>Name one disease that antioxidants help prevent.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1</a:t>
            </a:r>
            <a:endParaRPr lang="en-US" dirty="0"/>
          </a:p>
        </p:txBody>
      </p:sp>
      <p:sp>
        <p:nvSpPr>
          <p:cNvPr id="3" name="Content Placeholder 2"/>
          <p:cNvSpPr>
            <a:spLocks noGrp="1"/>
          </p:cNvSpPr>
          <p:nvPr>
            <p:ph idx="1"/>
          </p:nvPr>
        </p:nvSpPr>
        <p:spPr/>
        <p:txBody>
          <a:bodyPr/>
          <a:lstStyle/>
          <a:p>
            <a:r>
              <a:rPr lang="en-US" dirty="0" smtClean="0"/>
              <a:t>Alzheimer’s Disease</a:t>
            </a:r>
          </a:p>
          <a:p>
            <a:r>
              <a:rPr lang="en-US" dirty="0" smtClean="0"/>
              <a:t>Cardiovascular Disease (CVD)</a:t>
            </a:r>
          </a:p>
          <a:p>
            <a:r>
              <a:rPr lang="en-US" dirty="0" smtClean="0"/>
              <a:t>Age-Related Macular Degeneration (AMD)</a:t>
            </a:r>
          </a:p>
          <a:p>
            <a:r>
              <a:rPr lang="en-US" dirty="0" smtClean="0"/>
              <a:t>Diabetes Mellitus</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 2</a:t>
            </a:r>
            <a:endParaRPr lang="en-US" dirty="0"/>
          </a:p>
        </p:txBody>
      </p:sp>
      <p:sp>
        <p:nvSpPr>
          <p:cNvPr id="3" name="Content Placeholder 2"/>
          <p:cNvSpPr>
            <a:spLocks noGrp="1"/>
          </p:cNvSpPr>
          <p:nvPr>
            <p:ph idx="1"/>
          </p:nvPr>
        </p:nvSpPr>
        <p:spPr/>
        <p:txBody>
          <a:bodyPr/>
          <a:lstStyle/>
          <a:p>
            <a:r>
              <a:rPr lang="en-US" dirty="0" smtClean="0"/>
              <a:t>What is one the most popular source of antioxidants?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Objectives</a:t>
            </a:r>
            <a:endParaRPr lang="en-US" sz="4000" dirty="0"/>
          </a:p>
        </p:txBody>
      </p:sp>
      <p:sp>
        <p:nvSpPr>
          <p:cNvPr id="3" name="Content Placeholder 2"/>
          <p:cNvSpPr>
            <a:spLocks noGrp="1"/>
          </p:cNvSpPr>
          <p:nvPr>
            <p:ph idx="1"/>
          </p:nvPr>
        </p:nvSpPr>
        <p:spPr/>
        <p:txBody>
          <a:bodyPr/>
          <a:lstStyle/>
          <a:p>
            <a:r>
              <a:rPr lang="en-US" sz="2200" dirty="0" smtClean="0"/>
              <a:t>Define Antioxidants</a:t>
            </a:r>
          </a:p>
          <a:p>
            <a:r>
              <a:rPr lang="en-US" sz="2200" dirty="0" smtClean="0"/>
              <a:t>Sources of Antioxidants (Dietary vs. Supplement)</a:t>
            </a:r>
          </a:p>
          <a:p>
            <a:r>
              <a:rPr lang="en-US" sz="2200" dirty="0" smtClean="0"/>
              <a:t>Intake Recommendations </a:t>
            </a:r>
          </a:p>
          <a:p>
            <a:r>
              <a:rPr lang="en-US" sz="2200" dirty="0" smtClean="0"/>
              <a:t>Antioxidants in Disease Prevention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2</a:t>
            </a:r>
            <a:endParaRPr lang="en-US" dirty="0"/>
          </a:p>
        </p:txBody>
      </p:sp>
      <p:sp>
        <p:nvSpPr>
          <p:cNvPr id="3" name="Content Placeholder 2"/>
          <p:cNvSpPr>
            <a:spLocks noGrp="1"/>
          </p:cNvSpPr>
          <p:nvPr>
            <p:ph idx="1"/>
          </p:nvPr>
        </p:nvSpPr>
        <p:spPr/>
        <p:txBody>
          <a:bodyPr/>
          <a:lstStyle/>
          <a:p>
            <a:r>
              <a:rPr lang="en-US" dirty="0" err="1" smtClean="0"/>
              <a:t>Acai</a:t>
            </a:r>
            <a:r>
              <a:rPr lang="en-US" dirty="0" smtClean="0"/>
              <a:t> berries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idx="1"/>
          </p:nvPr>
        </p:nvSpPr>
        <p:spPr/>
        <p:txBody>
          <a:bodyPr/>
          <a:lstStyle/>
          <a:p>
            <a:r>
              <a:rPr lang="en-US" dirty="0" smtClean="0"/>
              <a:t>True/False: Antioxidants have anti-aging properties?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3 </a:t>
            </a:r>
            <a:endParaRPr lang="en-US" dirty="0"/>
          </a:p>
        </p:txBody>
      </p:sp>
      <p:sp>
        <p:nvSpPr>
          <p:cNvPr id="3" name="Content Placeholder 2"/>
          <p:cNvSpPr>
            <a:spLocks noGrp="1"/>
          </p:cNvSpPr>
          <p:nvPr>
            <p:ph idx="1"/>
          </p:nvPr>
        </p:nvSpPr>
        <p:spPr/>
        <p:txBody>
          <a:bodyPr/>
          <a:lstStyle/>
          <a:p>
            <a:r>
              <a:rPr lang="en-US" dirty="0" smtClean="0"/>
              <a:t>True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4</a:t>
            </a:r>
            <a:endParaRPr lang="en-US" dirty="0"/>
          </a:p>
        </p:txBody>
      </p:sp>
      <p:sp>
        <p:nvSpPr>
          <p:cNvPr id="3" name="Content Placeholder 2"/>
          <p:cNvSpPr>
            <a:spLocks noGrp="1"/>
          </p:cNvSpPr>
          <p:nvPr>
            <p:ph idx="1"/>
          </p:nvPr>
        </p:nvSpPr>
        <p:spPr/>
        <p:txBody>
          <a:bodyPr/>
          <a:lstStyle/>
          <a:p>
            <a:r>
              <a:rPr lang="en-US" dirty="0" smtClean="0"/>
              <a:t>Name one plant based food source of antioxidants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4</a:t>
            </a:r>
            <a:endParaRPr lang="en-US" dirty="0"/>
          </a:p>
        </p:txBody>
      </p:sp>
      <p:sp>
        <p:nvSpPr>
          <p:cNvPr id="3" name="Content Placeholder 2"/>
          <p:cNvSpPr>
            <a:spLocks noGrp="1"/>
          </p:cNvSpPr>
          <p:nvPr>
            <p:ph idx="1"/>
          </p:nvPr>
        </p:nvSpPr>
        <p:spPr/>
        <p:txBody>
          <a:bodyPr/>
          <a:lstStyle/>
          <a:p>
            <a:pPr marL="514350" indent="-514350">
              <a:buAutoNum type="arabicParenR"/>
            </a:pPr>
            <a:r>
              <a:rPr lang="en-US" sz="2800" dirty="0" smtClean="0"/>
              <a:t>Berries and berry products</a:t>
            </a:r>
          </a:p>
          <a:p>
            <a:pPr marL="514350" indent="-514350">
              <a:buAutoNum type="arabicParenR"/>
            </a:pPr>
            <a:r>
              <a:rPr lang="en-US" sz="2800" dirty="0" smtClean="0"/>
              <a:t>Beverages </a:t>
            </a:r>
          </a:p>
          <a:p>
            <a:pPr marL="514350" indent="-514350">
              <a:buAutoNum type="arabicParenR"/>
            </a:pPr>
            <a:r>
              <a:rPr lang="en-US" sz="2800" dirty="0" smtClean="0"/>
              <a:t>Breakfast cereals </a:t>
            </a:r>
          </a:p>
          <a:p>
            <a:pPr marL="514350" indent="-514350">
              <a:buAutoNum type="arabicParenR"/>
            </a:pPr>
            <a:r>
              <a:rPr lang="en-US" sz="2800" dirty="0" smtClean="0"/>
              <a:t>Fruit and fruit products</a:t>
            </a:r>
          </a:p>
          <a:p>
            <a:pPr marL="514350" indent="-514350">
              <a:buAutoNum type="arabicParenR"/>
            </a:pPr>
            <a:r>
              <a:rPr lang="en-US" sz="2800" dirty="0" smtClean="0"/>
              <a:t>Grain and grain products</a:t>
            </a:r>
          </a:p>
          <a:p>
            <a:pPr marL="514350" indent="-514350">
              <a:buAutoNum type="arabicParenR"/>
            </a:pPr>
            <a:r>
              <a:rPr lang="en-US" sz="2800" dirty="0" smtClean="0"/>
              <a:t>Legumes</a:t>
            </a:r>
          </a:p>
          <a:p>
            <a:pPr marL="514350" indent="-514350">
              <a:buAutoNum type="arabicParenR"/>
            </a:pPr>
            <a:r>
              <a:rPr lang="en-US" sz="2800" dirty="0" smtClean="0"/>
              <a:t>Nuts and seeds</a:t>
            </a:r>
          </a:p>
          <a:p>
            <a:pPr marL="514350" indent="-514350">
              <a:buAutoNum type="arabicParenR"/>
            </a:pPr>
            <a:r>
              <a:rPr lang="en-US" sz="2800" dirty="0" smtClean="0"/>
              <a:t>Spices and herbs</a:t>
            </a:r>
          </a:p>
          <a:p>
            <a:pPr marL="514350" indent="-514350">
              <a:buAutoNum type="arabicParenR"/>
            </a:pPr>
            <a:r>
              <a:rPr lang="en-US" sz="2800" dirty="0" smtClean="0"/>
              <a:t>Vegetable and vegetable products</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5</a:t>
            </a:r>
            <a:endParaRPr lang="en-US" dirty="0"/>
          </a:p>
        </p:txBody>
      </p:sp>
      <p:sp>
        <p:nvSpPr>
          <p:cNvPr id="3" name="Content Placeholder 2"/>
          <p:cNvSpPr>
            <a:spLocks noGrp="1"/>
          </p:cNvSpPr>
          <p:nvPr>
            <p:ph idx="1"/>
          </p:nvPr>
        </p:nvSpPr>
        <p:spPr/>
        <p:txBody>
          <a:bodyPr/>
          <a:lstStyle/>
          <a:p>
            <a:r>
              <a:rPr lang="en-US" dirty="0" smtClean="0"/>
              <a:t>Antioxidants are used to describe </a:t>
            </a:r>
            <a:r>
              <a:rPr lang="en-US" dirty="0" err="1" smtClean="0"/>
              <a:t>bioflavanoids</a:t>
            </a:r>
            <a:r>
              <a:rPr lang="en-US" dirty="0" smtClean="0"/>
              <a:t>, </a:t>
            </a:r>
            <a:r>
              <a:rPr lang="en-US" dirty="0" err="1" smtClean="0"/>
              <a:t>carotenoids</a:t>
            </a:r>
            <a:r>
              <a:rPr lang="en-US" dirty="0" smtClean="0"/>
              <a:t>, and which two vitamins?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5</a:t>
            </a:r>
            <a:endParaRPr lang="en-US" dirty="0"/>
          </a:p>
        </p:txBody>
      </p:sp>
      <p:sp>
        <p:nvSpPr>
          <p:cNvPr id="3" name="Content Placeholder 2"/>
          <p:cNvSpPr>
            <a:spLocks noGrp="1"/>
          </p:cNvSpPr>
          <p:nvPr>
            <p:ph idx="1"/>
          </p:nvPr>
        </p:nvSpPr>
        <p:spPr/>
        <p:txBody>
          <a:bodyPr/>
          <a:lstStyle/>
          <a:p>
            <a:r>
              <a:rPr lang="en-US" dirty="0" smtClean="0"/>
              <a:t>Vitamin C and 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Definition </a:t>
            </a:r>
            <a:endParaRPr lang="en-US" sz="4000" dirty="0"/>
          </a:p>
        </p:txBody>
      </p:sp>
      <p:sp>
        <p:nvSpPr>
          <p:cNvPr id="3" name="Content Placeholder 2"/>
          <p:cNvSpPr>
            <a:spLocks noGrp="1"/>
          </p:cNvSpPr>
          <p:nvPr>
            <p:ph idx="1"/>
          </p:nvPr>
        </p:nvSpPr>
        <p:spPr/>
        <p:txBody>
          <a:bodyPr>
            <a:normAutofit lnSpcReduction="10000"/>
          </a:bodyPr>
          <a:lstStyle/>
          <a:p>
            <a:r>
              <a:rPr lang="en-US" sz="2200" b="1" dirty="0" smtClean="0"/>
              <a:t>Antioxidants</a:t>
            </a:r>
          </a:p>
          <a:p>
            <a:pPr lvl="1"/>
            <a:r>
              <a:rPr lang="en-US" sz="2200" dirty="0" smtClean="0">
                <a:solidFill>
                  <a:schemeClr val="tx1"/>
                </a:solidFill>
              </a:rPr>
              <a:t>Defined: a substance that can inhibit reactions of free radicals such as reactive species of oxygen; used to describe </a:t>
            </a:r>
            <a:r>
              <a:rPr lang="en-US" sz="2200" u="sng" dirty="0" smtClean="0">
                <a:solidFill>
                  <a:schemeClr val="tx1"/>
                </a:solidFill>
              </a:rPr>
              <a:t>Vitamin C and E</a:t>
            </a:r>
            <a:r>
              <a:rPr lang="en-US" sz="2200" dirty="0" smtClean="0">
                <a:solidFill>
                  <a:schemeClr val="tx1"/>
                </a:solidFill>
              </a:rPr>
              <a:t>, selenium, zinc some </a:t>
            </a:r>
            <a:r>
              <a:rPr lang="en-US" sz="2200" dirty="0" err="1" smtClean="0">
                <a:solidFill>
                  <a:schemeClr val="tx1"/>
                </a:solidFill>
              </a:rPr>
              <a:t>carotenoids</a:t>
            </a:r>
            <a:r>
              <a:rPr lang="en-US" sz="2200" dirty="0" smtClean="0">
                <a:solidFill>
                  <a:schemeClr val="tx1"/>
                </a:solidFill>
              </a:rPr>
              <a:t>, and </a:t>
            </a:r>
            <a:r>
              <a:rPr lang="en-US" sz="2200" dirty="0" err="1" smtClean="0">
                <a:solidFill>
                  <a:schemeClr val="tx1"/>
                </a:solidFill>
              </a:rPr>
              <a:t>bioflavanoids</a:t>
            </a:r>
            <a:r>
              <a:rPr lang="en-US" sz="2200" dirty="0" smtClean="0">
                <a:solidFill>
                  <a:schemeClr val="tx1"/>
                </a:solidFill>
              </a:rPr>
              <a:t>.</a:t>
            </a:r>
          </a:p>
          <a:p>
            <a:pPr lvl="1"/>
            <a:r>
              <a:rPr lang="en-US" sz="2200" b="1" dirty="0" smtClean="0">
                <a:solidFill>
                  <a:schemeClr val="tx1"/>
                </a:solidFill>
              </a:rPr>
              <a:t>Relevance of antioxidants for elderly?</a:t>
            </a:r>
          </a:p>
          <a:p>
            <a:pPr lvl="2"/>
            <a:r>
              <a:rPr lang="en-US" sz="2200" dirty="0"/>
              <a:t>M</a:t>
            </a:r>
            <a:r>
              <a:rPr lang="en-US" sz="2200" dirty="0" smtClean="0"/>
              <a:t>ay help </a:t>
            </a:r>
            <a:r>
              <a:rPr lang="en-US" sz="2200" u="sng" dirty="0" smtClean="0"/>
              <a:t>lower</a:t>
            </a:r>
            <a:r>
              <a:rPr lang="en-US" sz="2200" dirty="0" smtClean="0"/>
              <a:t> the incidence of disease, such as certain cancers, cardiovascular and neurodegenerative diseases, DNA damage, or even have anti-aging properties.</a:t>
            </a:r>
          </a:p>
          <a:p>
            <a:pPr lvl="2"/>
            <a:r>
              <a:rPr lang="en-US" sz="2200" dirty="0"/>
              <a:t>D</a:t>
            </a:r>
            <a:r>
              <a:rPr lang="en-US" sz="2200" dirty="0" smtClean="0"/>
              <a:t>isrupt </a:t>
            </a:r>
            <a:r>
              <a:rPr lang="en-US" sz="2200" u="sng" dirty="0" smtClean="0"/>
              <a:t>age-associated deterioration </a:t>
            </a:r>
            <a:r>
              <a:rPr lang="en-US" sz="2200" dirty="0" smtClean="0"/>
              <a:t>in physiological function, deregulated metabolic processes or prevention of many age-related diseases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Dietary Sources of Antioxidants</a:t>
            </a:r>
            <a:endParaRPr lang="en-US" sz="4000" dirty="0"/>
          </a:p>
        </p:txBody>
      </p:sp>
      <p:sp>
        <p:nvSpPr>
          <p:cNvPr id="3" name="Content Placeholder 2"/>
          <p:cNvSpPr>
            <a:spLocks noGrp="1"/>
          </p:cNvSpPr>
          <p:nvPr>
            <p:ph idx="1"/>
          </p:nvPr>
        </p:nvSpPr>
        <p:spPr>
          <a:xfrm>
            <a:off x="381000" y="1524000"/>
            <a:ext cx="8229600" cy="4525963"/>
          </a:xfrm>
        </p:spPr>
        <p:txBody>
          <a:bodyPr>
            <a:normAutofit/>
          </a:bodyPr>
          <a:lstStyle/>
          <a:p>
            <a:r>
              <a:rPr lang="en-US" sz="2200" dirty="0" smtClean="0"/>
              <a:t>Dietary sources:</a:t>
            </a:r>
          </a:p>
          <a:p>
            <a:pPr lvl="1"/>
            <a:r>
              <a:rPr lang="en-US" sz="2200" u="sng" dirty="0" err="1" smtClean="0">
                <a:solidFill>
                  <a:schemeClr val="tx1"/>
                </a:solidFill>
              </a:rPr>
              <a:t>Vitmain</a:t>
            </a:r>
            <a:r>
              <a:rPr lang="en-US" sz="2200" u="sng" dirty="0" smtClean="0">
                <a:solidFill>
                  <a:schemeClr val="tx1"/>
                </a:solidFill>
              </a:rPr>
              <a:t> C</a:t>
            </a:r>
            <a:r>
              <a:rPr lang="en-US" sz="2200" dirty="0" smtClean="0">
                <a:solidFill>
                  <a:schemeClr val="tx1"/>
                </a:solidFill>
              </a:rPr>
              <a:t>: citrus fruit juices, </a:t>
            </a:r>
            <a:r>
              <a:rPr lang="en-US" sz="2200" dirty="0" err="1" smtClean="0">
                <a:solidFill>
                  <a:schemeClr val="tx1"/>
                </a:solidFill>
              </a:rPr>
              <a:t>fruitaides</a:t>
            </a:r>
            <a:r>
              <a:rPr lang="en-US" sz="2200" dirty="0" smtClean="0">
                <a:solidFill>
                  <a:schemeClr val="tx1"/>
                </a:solidFill>
              </a:rPr>
              <a:t> and drinks, and vegetables.</a:t>
            </a:r>
          </a:p>
          <a:p>
            <a:pPr lvl="1"/>
            <a:r>
              <a:rPr lang="en-US" sz="2200" u="sng" dirty="0" smtClean="0">
                <a:solidFill>
                  <a:schemeClr val="tx1"/>
                </a:solidFill>
              </a:rPr>
              <a:t>Vitamin E</a:t>
            </a:r>
            <a:r>
              <a:rPr lang="en-US" sz="2200" dirty="0" smtClean="0">
                <a:solidFill>
                  <a:schemeClr val="tx1"/>
                </a:solidFill>
              </a:rPr>
              <a:t>: grains, fat, oil, meat, fish, and poultry</a:t>
            </a:r>
          </a:p>
          <a:p>
            <a:pPr lvl="1"/>
            <a:r>
              <a:rPr lang="en-US" sz="2200" u="sng" dirty="0" smtClean="0">
                <a:solidFill>
                  <a:schemeClr val="tx1"/>
                </a:solidFill>
              </a:rPr>
              <a:t>Carotenes:</a:t>
            </a:r>
            <a:r>
              <a:rPr lang="en-US" sz="2200" dirty="0" smtClean="0">
                <a:solidFill>
                  <a:schemeClr val="tx1"/>
                </a:solidFill>
              </a:rPr>
              <a:t> vegetables sources, especially in deep-yellow and dark-green vegetables</a:t>
            </a:r>
          </a:p>
          <a:p>
            <a:pPr lvl="1"/>
            <a:r>
              <a:rPr lang="en-US" sz="2200" u="sng" dirty="0" err="1" smtClean="0">
                <a:solidFill>
                  <a:schemeClr val="tx1"/>
                </a:solidFill>
              </a:rPr>
              <a:t>Flavanoids</a:t>
            </a:r>
            <a:r>
              <a:rPr lang="en-US" sz="2200" u="sng" dirty="0" smtClean="0">
                <a:solidFill>
                  <a:schemeClr val="tx1"/>
                </a:solidFill>
              </a:rPr>
              <a:t>:</a:t>
            </a:r>
            <a:r>
              <a:rPr lang="en-US" sz="2200" dirty="0" smtClean="0">
                <a:solidFill>
                  <a:schemeClr val="tx1"/>
                </a:solidFill>
              </a:rPr>
              <a:t> tea, citrus fruit juice, beer and ale</a:t>
            </a:r>
          </a:p>
          <a:p>
            <a:pPr lvl="1">
              <a:buNone/>
            </a:pPr>
            <a:endParaRPr lang="en-US" sz="2200" dirty="0" smtClean="0">
              <a:solidFill>
                <a:schemeClr val="tx1"/>
              </a:solidFill>
            </a:endParaRPr>
          </a:p>
          <a:p>
            <a:pPr lvl="1">
              <a:buFont typeface="Arial" pitchFamily="34" charset="0"/>
              <a:buChar char="•"/>
            </a:pPr>
            <a:r>
              <a:rPr lang="en-US" sz="2200" dirty="0" smtClean="0">
                <a:solidFill>
                  <a:schemeClr val="tx1"/>
                </a:solidFill>
              </a:rPr>
              <a:t> </a:t>
            </a:r>
            <a:r>
              <a:rPr lang="en-US" sz="2200" dirty="0" err="1" smtClean="0">
                <a:solidFill>
                  <a:schemeClr val="tx1"/>
                </a:solidFill>
              </a:rPr>
              <a:t>Acai</a:t>
            </a:r>
            <a:r>
              <a:rPr lang="en-US" sz="2200" dirty="0" smtClean="0">
                <a:solidFill>
                  <a:schemeClr val="tx1"/>
                </a:solidFill>
              </a:rPr>
              <a:t> is considered an excellent source of antioxidants. It has considerable potential in nutrition and health applications.</a:t>
            </a:r>
            <a:endParaRPr lang="en-US" sz="2200" dirty="0">
              <a:solidFill>
                <a:schemeClr val="tx1"/>
              </a:solidFill>
            </a:endParaRPr>
          </a:p>
          <a:p>
            <a:pPr lvl="1">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for Intake</a:t>
            </a:r>
            <a:endParaRPr lang="en-US" dirty="0"/>
          </a:p>
        </p:txBody>
      </p:sp>
      <p:sp>
        <p:nvSpPr>
          <p:cNvPr id="3" name="Content Placeholder 2"/>
          <p:cNvSpPr>
            <a:spLocks noGrp="1"/>
          </p:cNvSpPr>
          <p:nvPr>
            <p:ph idx="1"/>
          </p:nvPr>
        </p:nvSpPr>
        <p:spPr/>
        <p:txBody>
          <a:bodyPr/>
          <a:lstStyle/>
          <a:p>
            <a:r>
              <a:rPr lang="en-US" dirty="0" err="1" smtClean="0"/>
              <a:t>Vitmain</a:t>
            </a:r>
            <a:r>
              <a:rPr lang="en-US" dirty="0" smtClean="0"/>
              <a:t> C- </a:t>
            </a:r>
            <a:r>
              <a:rPr lang="en-US" i="1" u="sng" dirty="0" smtClean="0"/>
              <a:t>90 mg/day </a:t>
            </a:r>
            <a:r>
              <a:rPr lang="en-US" i="1" dirty="0" smtClean="0"/>
              <a:t>for men and </a:t>
            </a:r>
            <a:r>
              <a:rPr lang="en-US" i="1" u="sng" dirty="0" smtClean="0"/>
              <a:t>75 mg/day</a:t>
            </a:r>
            <a:r>
              <a:rPr lang="en-US" i="1" dirty="0" smtClean="0"/>
              <a:t> for women</a:t>
            </a:r>
            <a:endParaRPr lang="en-US" dirty="0" smtClean="0"/>
          </a:p>
          <a:p>
            <a:r>
              <a:rPr lang="en-US" dirty="0" err="1" smtClean="0"/>
              <a:t>Vitmain</a:t>
            </a:r>
            <a:r>
              <a:rPr lang="en-US" dirty="0" smtClean="0"/>
              <a:t> E- </a:t>
            </a:r>
            <a:r>
              <a:rPr lang="en-US" i="1" dirty="0" smtClean="0"/>
              <a:t>15 mg/day for men and women</a:t>
            </a:r>
            <a:endParaRPr lang="en-US" dirty="0" smtClean="0"/>
          </a:p>
          <a:p>
            <a:r>
              <a:rPr lang="en-US" dirty="0" smtClean="0"/>
              <a:t>Selenium- </a:t>
            </a:r>
            <a:r>
              <a:rPr lang="en-US" i="1" u="sng" dirty="0" smtClean="0"/>
              <a:t>55 micrograms/day</a:t>
            </a:r>
          </a:p>
          <a:p>
            <a:pPr>
              <a:buNone/>
            </a:pPr>
            <a:endParaRPr lang="en-US" b="1" i="1" dirty="0" smtClean="0"/>
          </a:p>
          <a:p>
            <a:pPr>
              <a:buNone/>
            </a:pPr>
            <a:r>
              <a:rPr lang="en-US" b="1" i="1" dirty="0" smtClean="0"/>
              <a:t>Upper intake levels for:</a:t>
            </a:r>
          </a:p>
          <a:p>
            <a:pPr>
              <a:buNone/>
            </a:pPr>
            <a:r>
              <a:rPr lang="en-US" i="1" dirty="0" smtClean="0"/>
              <a:t>Vitamins C- 2,000 mg/day</a:t>
            </a:r>
          </a:p>
          <a:p>
            <a:pPr>
              <a:buNone/>
            </a:pPr>
            <a:r>
              <a:rPr lang="en-US" i="1" dirty="0" smtClean="0"/>
              <a:t>Vitamin E- </a:t>
            </a:r>
            <a:r>
              <a:rPr lang="en-US" i="1" u="sng" dirty="0" smtClean="0"/>
              <a:t>1,000 mg/day</a:t>
            </a:r>
          </a:p>
          <a:p>
            <a:pPr>
              <a:buNone/>
            </a:pPr>
            <a:r>
              <a:rPr lang="en-US" i="1" dirty="0" smtClean="0"/>
              <a:t>Selenium- 400 micrograms/day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Supplement Sources of Antioxidants</a:t>
            </a:r>
            <a:endParaRPr lang="en-US" dirty="0"/>
          </a:p>
        </p:txBody>
      </p:sp>
      <p:sp>
        <p:nvSpPr>
          <p:cNvPr id="3" name="Content Placeholder 2"/>
          <p:cNvSpPr>
            <a:spLocks noGrp="1"/>
          </p:cNvSpPr>
          <p:nvPr>
            <p:ph idx="1"/>
          </p:nvPr>
        </p:nvSpPr>
        <p:spPr/>
        <p:txBody>
          <a:bodyPr>
            <a:normAutofit/>
          </a:bodyPr>
          <a:lstStyle/>
          <a:p>
            <a:r>
              <a:rPr lang="en-US" sz="2200" dirty="0" smtClean="0"/>
              <a:t>Sources: multivitamins, carotene, selenium, </a:t>
            </a:r>
            <a:r>
              <a:rPr lang="en-US" sz="2200" dirty="0" err="1" smtClean="0"/>
              <a:t>flavanoids</a:t>
            </a:r>
            <a:r>
              <a:rPr lang="en-US" sz="2200" dirty="0"/>
              <a:t>.</a:t>
            </a:r>
            <a:endParaRPr lang="en-US" sz="2200" dirty="0" smtClean="0"/>
          </a:p>
          <a:p>
            <a:r>
              <a:rPr lang="en-US" sz="2200" dirty="0" smtClean="0"/>
              <a:t>Supplemental </a:t>
            </a:r>
            <a:r>
              <a:rPr lang="en-US" sz="2200" u="sng" dirty="0" smtClean="0"/>
              <a:t>Vitamin C</a:t>
            </a:r>
            <a:r>
              <a:rPr lang="en-US" sz="2200" dirty="0" smtClean="0"/>
              <a:t> is the U.S’s main source of </a:t>
            </a:r>
            <a:r>
              <a:rPr lang="en-US" sz="2200" u="sng" dirty="0" smtClean="0"/>
              <a:t>vitamin 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Best Sources- Plant Based</a:t>
            </a:r>
            <a:endParaRPr lang="en-US" sz="4000" dirty="0"/>
          </a:p>
        </p:txBody>
      </p:sp>
      <p:sp>
        <p:nvSpPr>
          <p:cNvPr id="3" name="Content Placeholder 2"/>
          <p:cNvSpPr>
            <a:spLocks noGrp="1"/>
          </p:cNvSpPr>
          <p:nvPr>
            <p:ph idx="1"/>
          </p:nvPr>
        </p:nvSpPr>
        <p:spPr/>
        <p:txBody>
          <a:bodyPr>
            <a:normAutofit/>
          </a:bodyPr>
          <a:lstStyle/>
          <a:p>
            <a:pPr marL="514350" indent="-514350"/>
            <a:r>
              <a:rPr lang="en-US" sz="2200" dirty="0" smtClean="0"/>
              <a:t>Plant based foods: </a:t>
            </a:r>
          </a:p>
          <a:p>
            <a:pPr marL="514350" indent="-514350">
              <a:buAutoNum type="arabicParenR"/>
            </a:pPr>
            <a:r>
              <a:rPr lang="en-US" sz="2200" dirty="0" smtClean="0"/>
              <a:t>Berries and berry products</a:t>
            </a:r>
          </a:p>
          <a:p>
            <a:pPr marL="514350" indent="-514350">
              <a:buAutoNum type="arabicParenR"/>
            </a:pPr>
            <a:r>
              <a:rPr lang="en-US" sz="2200" dirty="0" smtClean="0"/>
              <a:t>Beverages </a:t>
            </a:r>
          </a:p>
          <a:p>
            <a:pPr marL="514350" indent="-514350">
              <a:buAutoNum type="arabicParenR"/>
            </a:pPr>
            <a:r>
              <a:rPr lang="en-US" sz="2200" dirty="0" smtClean="0"/>
              <a:t>Breakfast cereals </a:t>
            </a:r>
          </a:p>
          <a:p>
            <a:pPr marL="514350" indent="-514350">
              <a:buAutoNum type="arabicParenR"/>
            </a:pPr>
            <a:r>
              <a:rPr lang="en-US" sz="2200" dirty="0" smtClean="0"/>
              <a:t>Fruit and fruit products</a:t>
            </a:r>
          </a:p>
          <a:p>
            <a:pPr marL="514350" indent="-514350">
              <a:buAutoNum type="arabicParenR"/>
            </a:pPr>
            <a:r>
              <a:rPr lang="en-US" sz="2200" dirty="0" smtClean="0"/>
              <a:t>Grain and grain products</a:t>
            </a:r>
          </a:p>
          <a:p>
            <a:pPr marL="514350" indent="-514350">
              <a:buAutoNum type="arabicParenR"/>
            </a:pPr>
            <a:r>
              <a:rPr lang="en-US" sz="2200" u="sng" dirty="0" smtClean="0"/>
              <a:t>Legumes</a:t>
            </a:r>
          </a:p>
          <a:p>
            <a:pPr marL="514350" indent="-514350">
              <a:buAutoNum type="arabicParenR"/>
            </a:pPr>
            <a:r>
              <a:rPr lang="en-US" sz="2200" dirty="0" smtClean="0"/>
              <a:t>Nuts and seeds</a:t>
            </a:r>
          </a:p>
          <a:p>
            <a:pPr marL="514350" indent="-514350">
              <a:buAutoNum type="arabicParenR"/>
            </a:pPr>
            <a:r>
              <a:rPr lang="en-US" sz="2200" dirty="0" smtClean="0"/>
              <a:t>Spices and herbs</a:t>
            </a:r>
          </a:p>
          <a:p>
            <a:pPr marL="514350" indent="-514350">
              <a:buAutoNum type="arabicParenR"/>
            </a:pPr>
            <a:r>
              <a:rPr lang="en-US" sz="2200" dirty="0" smtClean="0"/>
              <a:t>Vegetable and vegetable products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Best Sources- Animal Based</a:t>
            </a:r>
            <a:endParaRPr lang="en-US" sz="4000" dirty="0"/>
          </a:p>
        </p:txBody>
      </p:sp>
      <p:sp>
        <p:nvSpPr>
          <p:cNvPr id="3" name="Content Placeholder 2"/>
          <p:cNvSpPr>
            <a:spLocks noGrp="1"/>
          </p:cNvSpPr>
          <p:nvPr>
            <p:ph idx="1"/>
          </p:nvPr>
        </p:nvSpPr>
        <p:spPr/>
        <p:txBody>
          <a:bodyPr>
            <a:normAutofit/>
          </a:bodyPr>
          <a:lstStyle/>
          <a:p>
            <a:r>
              <a:rPr lang="en-US" sz="2200" b="1" dirty="0" smtClean="0"/>
              <a:t>Animal based foods: </a:t>
            </a:r>
          </a:p>
          <a:p>
            <a:pPr marL="514350" indent="-514350">
              <a:buAutoNum type="arabicParenR"/>
            </a:pPr>
            <a:r>
              <a:rPr lang="en-US" sz="2200" u="sng" dirty="0" smtClean="0"/>
              <a:t>Dairy products</a:t>
            </a:r>
          </a:p>
          <a:p>
            <a:pPr marL="514350" indent="-514350">
              <a:buAutoNum type="arabicParenR"/>
            </a:pPr>
            <a:r>
              <a:rPr lang="en-US" sz="2200" dirty="0" smtClean="0"/>
              <a:t>Eggs</a:t>
            </a:r>
          </a:p>
          <a:p>
            <a:pPr marL="514350" indent="-514350">
              <a:buAutoNum type="arabicParenR"/>
            </a:pPr>
            <a:r>
              <a:rPr lang="en-US" sz="2200" dirty="0" smtClean="0"/>
              <a:t>Fish and seafood</a:t>
            </a:r>
          </a:p>
          <a:p>
            <a:pPr marL="514350" indent="-514350">
              <a:buAutoNum type="arabicParenR"/>
            </a:pPr>
            <a:r>
              <a:rPr lang="en-US" sz="2200" dirty="0" smtClean="0"/>
              <a:t>Meat and meat products</a:t>
            </a:r>
          </a:p>
          <a:p>
            <a:pPr marL="514350" indent="-514350">
              <a:buAutoNum type="arabicParenR"/>
            </a:pPr>
            <a:r>
              <a:rPr lang="en-US" sz="2200" dirty="0" smtClean="0"/>
              <a:t>Fish and fish products</a:t>
            </a:r>
            <a:endParaRPr lang="en-US"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Acai</a:t>
            </a:r>
            <a:r>
              <a:rPr lang="en-US" dirty="0" smtClean="0"/>
              <a:t> </a:t>
            </a:r>
            <a:endParaRPr lang="en-US" dirty="0"/>
          </a:p>
        </p:txBody>
      </p:sp>
      <p:sp>
        <p:nvSpPr>
          <p:cNvPr id="3" name="Content Placeholder 2"/>
          <p:cNvSpPr>
            <a:spLocks noGrp="1"/>
          </p:cNvSpPr>
          <p:nvPr>
            <p:ph idx="1"/>
          </p:nvPr>
        </p:nvSpPr>
        <p:spPr/>
        <p:txBody>
          <a:bodyPr/>
          <a:lstStyle/>
          <a:p>
            <a:r>
              <a:rPr lang="en-US" dirty="0" smtClean="0"/>
              <a:t>A popular source of antioxidants is from </a:t>
            </a:r>
            <a:r>
              <a:rPr lang="en-US" dirty="0" err="1" smtClean="0"/>
              <a:t>acai</a:t>
            </a:r>
            <a:r>
              <a:rPr lang="en-US" dirty="0" smtClean="0"/>
              <a:t> berries. </a:t>
            </a:r>
          </a:p>
          <a:p>
            <a:r>
              <a:rPr lang="en-US" dirty="0" smtClean="0"/>
              <a:t>They grow on </a:t>
            </a:r>
            <a:r>
              <a:rPr lang="en-US" u="sng" dirty="0" smtClean="0"/>
              <a:t>palm trees </a:t>
            </a:r>
            <a:r>
              <a:rPr lang="en-US" dirty="0" smtClean="0"/>
              <a:t>in the </a:t>
            </a:r>
            <a:r>
              <a:rPr lang="en-US" u="sng" dirty="0" smtClean="0"/>
              <a:t>Brazilian Rainforest.</a:t>
            </a:r>
          </a:p>
          <a:p>
            <a:r>
              <a:rPr lang="en-US" dirty="0" smtClean="0"/>
              <a:t>They contains up to </a:t>
            </a:r>
            <a:r>
              <a:rPr lang="en-US" u="sng" dirty="0" smtClean="0"/>
              <a:t>30</a:t>
            </a:r>
            <a:r>
              <a:rPr lang="en-US" dirty="0" smtClean="0"/>
              <a:t> times more </a:t>
            </a:r>
            <a:r>
              <a:rPr lang="en-US" dirty="0" err="1" smtClean="0"/>
              <a:t>anthocyanins</a:t>
            </a:r>
            <a:r>
              <a:rPr lang="en-US" dirty="0" smtClean="0"/>
              <a:t>, (the purple-colored antioxidant), than red wine; a blend of amino acids and healthy omega fatty acids to boost immunity; and almost as much </a:t>
            </a:r>
            <a:r>
              <a:rPr lang="en-US" u="sng" dirty="0" smtClean="0"/>
              <a:t>calcium</a:t>
            </a:r>
            <a:r>
              <a:rPr lang="en-US" dirty="0" smtClean="0"/>
              <a:t> as milk.</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528</TotalTime>
  <Words>1504</Words>
  <Application>Microsoft Office PowerPoint</Application>
  <PresentationFormat>On-screen Show (4:3)</PresentationFormat>
  <Paragraphs>135</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Opulent</vt:lpstr>
      <vt:lpstr>Antioxidants in Elderly </vt:lpstr>
      <vt:lpstr>Objectives</vt:lpstr>
      <vt:lpstr>Definition </vt:lpstr>
      <vt:lpstr>Dietary Sources of Antioxidants</vt:lpstr>
      <vt:lpstr>Recommendations for Intake</vt:lpstr>
      <vt:lpstr>Supplement Sources of Antioxidants</vt:lpstr>
      <vt:lpstr>Best Sources- Plant Based</vt:lpstr>
      <vt:lpstr>Best Sources- Animal Based</vt:lpstr>
      <vt:lpstr>Acai </vt:lpstr>
      <vt:lpstr>Diseases Prevention</vt:lpstr>
      <vt:lpstr>Diseases Prevention</vt:lpstr>
      <vt:lpstr>Diseases Prevention</vt:lpstr>
      <vt:lpstr>Disease Prevention- Alzheimer’s The Cache County Study</vt:lpstr>
      <vt:lpstr>Diseases Prevention</vt:lpstr>
      <vt:lpstr>Slide 15</vt:lpstr>
      <vt:lpstr>Slide 16</vt:lpstr>
      <vt:lpstr>Quiz- Question 1</vt:lpstr>
      <vt:lpstr>Answer 1</vt:lpstr>
      <vt:lpstr>Question 2</vt:lpstr>
      <vt:lpstr>Answer 2</vt:lpstr>
      <vt:lpstr>Question 3</vt:lpstr>
      <vt:lpstr>Answer 3 </vt:lpstr>
      <vt:lpstr>Question 4</vt:lpstr>
      <vt:lpstr>Answer 4</vt:lpstr>
      <vt:lpstr>Question 5</vt:lpstr>
      <vt:lpstr>Answer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Antioxidants in Elderly </dc:title>
  <dc:creator>Charity Blair</dc:creator>
  <cp:lastModifiedBy>Charity Blair</cp:lastModifiedBy>
  <cp:revision>33</cp:revision>
  <dcterms:created xsi:type="dcterms:W3CDTF">2008-05-16T05:16:11Z</dcterms:created>
  <dcterms:modified xsi:type="dcterms:W3CDTF">2008-05-19T05:10:00Z</dcterms:modified>
</cp:coreProperties>
</file>